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5"/>
  </p:notesMasterIdLst>
  <p:sldIdLst>
    <p:sldId id="436" r:id="rId3"/>
    <p:sldId id="328" r:id="rId4"/>
    <p:sldId id="405" r:id="rId5"/>
    <p:sldId id="462" r:id="rId6"/>
    <p:sldId id="463" r:id="rId7"/>
    <p:sldId id="461" r:id="rId8"/>
    <p:sldId id="471" r:id="rId9"/>
    <p:sldId id="467" r:id="rId10"/>
    <p:sldId id="468" r:id="rId11"/>
    <p:sldId id="469" r:id="rId12"/>
    <p:sldId id="464" r:id="rId13"/>
    <p:sldId id="465" r:id="rId14"/>
    <p:sldId id="466" r:id="rId15"/>
    <p:sldId id="470" r:id="rId16"/>
    <p:sldId id="408" r:id="rId17"/>
    <p:sldId id="409" r:id="rId18"/>
    <p:sldId id="472" r:id="rId19"/>
    <p:sldId id="446" r:id="rId20"/>
    <p:sldId id="473" r:id="rId21"/>
    <p:sldId id="475" r:id="rId22"/>
    <p:sldId id="476" r:id="rId23"/>
    <p:sldId id="474" r:id="rId24"/>
    <p:sldId id="477" r:id="rId25"/>
    <p:sldId id="478" r:id="rId26"/>
    <p:sldId id="479" r:id="rId27"/>
    <p:sldId id="443" r:id="rId28"/>
    <p:sldId id="444" r:id="rId29"/>
    <p:sldId id="480" r:id="rId30"/>
    <p:sldId id="481" r:id="rId31"/>
    <p:sldId id="482" r:id="rId32"/>
    <p:sldId id="459" r:id="rId33"/>
    <p:sldId id="448" r:id="rId34"/>
    <p:sldId id="450" r:id="rId35"/>
    <p:sldId id="452" r:id="rId36"/>
    <p:sldId id="451" r:id="rId37"/>
    <p:sldId id="453" r:id="rId38"/>
    <p:sldId id="455" r:id="rId39"/>
    <p:sldId id="456" r:id="rId40"/>
    <p:sldId id="457" r:id="rId41"/>
    <p:sldId id="454" r:id="rId42"/>
    <p:sldId id="458" r:id="rId43"/>
    <p:sldId id="483" r:id="rId44"/>
    <p:sldId id="488" r:id="rId45"/>
    <p:sldId id="489" r:id="rId46"/>
    <p:sldId id="439" r:id="rId47"/>
    <p:sldId id="438" r:id="rId48"/>
    <p:sldId id="437" r:id="rId49"/>
    <p:sldId id="440" r:id="rId50"/>
    <p:sldId id="441" r:id="rId51"/>
    <p:sldId id="442" r:id="rId52"/>
    <p:sldId id="445" r:id="rId53"/>
    <p:sldId id="490" r:id="rId5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F8FA9"/>
    <a:srgbClr val="F4F4F4"/>
    <a:srgbClr val="E5E5E6"/>
    <a:srgbClr val="39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07" autoAdjust="0"/>
    <p:restoredTop sz="71501" autoAdjust="0"/>
  </p:normalViewPr>
  <p:slideViewPr>
    <p:cSldViewPr snapToGrid="0">
      <p:cViewPr>
        <p:scale>
          <a:sx n="75" d="100"/>
          <a:sy n="75" d="100"/>
        </p:scale>
        <p:origin x="596" y="18"/>
      </p:cViewPr>
      <p:guideLst>
        <p:guide orient="horz" pos="2160"/>
        <p:guide pos="390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6944E-3058-436B-BF86-38D055E959EC}" type="datetimeFigureOut">
              <a:rPr lang="en-BE" smtClean="0"/>
              <a:t>13/03/2023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D5283-4E53-4EF3-8138-58985F8A28AD}" type="slidenum">
              <a:rPr lang="en-BE" smtClean="0"/>
              <a:t>‹#›</a:t>
            </a:fld>
            <a:endParaRPr lang="en-BE"/>
          </a:p>
        </p:txBody>
      </p:sp>
    </p:spTree>
    <p:extLst>
      <p:ext uri="{BB962C8B-B14F-4D97-AF65-F5344CB8AC3E}">
        <p14:creationId xmlns:p14="http://schemas.microsoft.com/office/powerpoint/2010/main" val="374751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blogs.microsoft.com/dotnet/preview-features-in-net-6-generic-math/"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evblogs.microsoft.com/dotnet/dotnet-7-generic-math/"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radixweb.com/services/application-moderniz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Memory_(computers)" TargetMode="External"/><Relationship Id="rId13" Type="http://schemas.openxmlformats.org/officeDocument/2006/relationships/hyperlink" Target="https://en.wikipedia.org/wiki/Executable" TargetMode="External"/><Relationship Id="rId18" Type="http://schemas.openxmlformats.org/officeDocument/2006/relationships/hyperlink" Target="https://en.wikipedia.org/wiki/AMD" TargetMode="External"/><Relationship Id="rId26" Type="http://schemas.openxmlformats.org/officeDocument/2006/relationships/hyperlink" Target="https://en.wikipedia.org/wiki/W%5EX#cite_note-2" TargetMode="External"/><Relationship Id="rId3" Type="http://schemas.openxmlformats.org/officeDocument/2006/relationships/hyperlink" Target="https://chudovo.com/custom-web-development-services/" TargetMode="External"/><Relationship Id="rId21" Type="http://schemas.openxmlformats.org/officeDocument/2006/relationships/hyperlink" Target="https://en.wikipedia.org/wiki/PA-RISC" TargetMode="External"/><Relationship Id="rId7" Type="http://schemas.openxmlformats.org/officeDocument/2006/relationships/hyperlink" Target="https://en.wikipedia.org/wiki/Virtual_machine" TargetMode="External"/><Relationship Id="rId12" Type="http://schemas.openxmlformats.org/officeDocument/2006/relationships/hyperlink" Target="https://en.wikipedia.org/wiki/Address_space" TargetMode="External"/><Relationship Id="rId17" Type="http://schemas.openxmlformats.org/officeDocument/2006/relationships/hyperlink" Target="https://en.wikipedia.org/wiki/SPARC" TargetMode="External"/><Relationship Id="rId25" Type="http://schemas.openxmlformats.org/officeDocument/2006/relationships/hyperlink" Target="https://en.wikipedia.org/wiki/W%5EX#cite_note-1" TargetMode="External"/><Relationship Id="rId2" Type="http://schemas.openxmlformats.org/officeDocument/2006/relationships/slide" Target="../slides/slide14.xml"/><Relationship Id="rId16" Type="http://schemas.openxmlformats.org/officeDocument/2006/relationships/hyperlink" Target="https://en.wikipedia.org/wiki/Sun_Microsystems" TargetMode="External"/><Relationship Id="rId20" Type="http://schemas.openxmlformats.org/officeDocument/2006/relationships/hyperlink" Target="https://en.wikipedia.org/wiki/Hewlett-Packard" TargetMode="External"/><Relationship Id="rId1" Type="http://schemas.openxmlformats.org/officeDocument/2006/relationships/notesMaster" Target="../notesMasters/notesMaster1.xml"/><Relationship Id="rId6" Type="http://schemas.openxmlformats.org/officeDocument/2006/relationships/hyperlink" Target="https://en.wikipedia.org/wiki/Operating_system" TargetMode="External"/><Relationship Id="rId11" Type="http://schemas.openxmlformats.org/officeDocument/2006/relationships/hyperlink" Target="https://en.wikipedia.org/wiki/Kernel_(operating_system)" TargetMode="External"/><Relationship Id="rId24" Type="http://schemas.openxmlformats.org/officeDocument/2006/relationships/hyperlink" Target="https://en.wikipedia.org/wiki/ARM_architecture" TargetMode="External"/><Relationship Id="rId5" Type="http://schemas.openxmlformats.org/officeDocument/2006/relationships/hyperlink" Target="https://en.wikipedia.org/wiki/Computer_insecurity" TargetMode="External"/><Relationship Id="rId15" Type="http://schemas.openxmlformats.org/officeDocument/2006/relationships/hyperlink" Target="https://en.wikipedia.org/wiki/Central_processing_unit" TargetMode="External"/><Relationship Id="rId23" Type="http://schemas.openxmlformats.org/officeDocument/2006/relationships/hyperlink" Target="https://en.wikipedia.org/wiki/DEC_Alpha" TargetMode="External"/><Relationship Id="rId28" Type="http://schemas.openxmlformats.org/officeDocument/2006/relationships/hyperlink" Target="https://en.wikipedia.org/wiki/W%5EX#cite_note-4" TargetMode="External"/><Relationship Id="rId10" Type="http://schemas.openxmlformats.org/officeDocument/2006/relationships/hyperlink" Target="https://en.wikipedia.org/wiki/Process_(computer_science)" TargetMode="External"/><Relationship Id="rId19" Type="http://schemas.openxmlformats.org/officeDocument/2006/relationships/hyperlink" Target="https://en.wikipedia.org/wiki/AMD64" TargetMode="External"/><Relationship Id="rId4" Type="http://schemas.openxmlformats.org/officeDocument/2006/relationships/hyperlink" Target="https://en.wikipedia.org/wiki/Exclusive_or" TargetMode="External"/><Relationship Id="rId9" Type="http://schemas.openxmlformats.org/officeDocument/2006/relationships/hyperlink" Target="https://en.wikipedia.org/wiki/Paging" TargetMode="External"/><Relationship Id="rId14" Type="http://schemas.openxmlformats.org/officeDocument/2006/relationships/hyperlink" Target="https://en.wikipedia.org/wiki/Executable_space_protection" TargetMode="External"/><Relationship Id="rId22" Type="http://schemas.openxmlformats.org/officeDocument/2006/relationships/hyperlink" Target="https://en.wikipedia.org/wiki/Digital_Equipment_Corporation" TargetMode="External"/><Relationship Id="rId27" Type="http://schemas.openxmlformats.org/officeDocument/2006/relationships/hyperlink" Target="https://en.wikipedia.org/wiki/W%5EX#cite_note-3"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blogs.microsoft.com/dotnet/author/mads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D46D09-24E4-434C-A438-26C0B099FEB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86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effectLst/>
                <a:latin typeface="source-serif-pro"/>
                <a:hlinkClick r:id="rId3"/>
              </a:rPr>
              <a:t>Generic Math</a:t>
            </a:r>
            <a:r>
              <a:rPr lang="en-US" b="0" i="0" dirty="0">
                <a:solidFill>
                  <a:srgbClr val="292929"/>
                </a:solidFill>
                <a:effectLst/>
                <a:latin typeface="source-serif-pro"/>
              </a:rPr>
              <a:t> is a feature that Microsoft introduced in .NET 6, but now with the arrival of .NET 7 they have implemented many improvements and that is why we are going to talk about it. With Generic Math you can </a:t>
            </a:r>
            <a:r>
              <a:rPr lang="en-US" b="1" i="0" u="sng" dirty="0">
                <a:effectLst/>
                <a:latin typeface="source-serif-pro"/>
                <a:hlinkClick r:id="rId4"/>
              </a:rPr>
              <a:t>take full advantage of operators and static APIs</a:t>
            </a:r>
            <a:r>
              <a:rPr lang="en-US" b="0" i="0" dirty="0">
                <a:solidFill>
                  <a:srgbClr val="292929"/>
                </a:solidFill>
                <a:effectLst/>
                <a:latin typeface="source-serif-pro"/>
              </a:rPr>
              <a:t> by combining static </a:t>
            </a:r>
            <a:r>
              <a:rPr lang="en-US" b="0" i="0" dirty="0" err="1">
                <a:solidFill>
                  <a:srgbClr val="292929"/>
                </a:solidFill>
                <a:effectLst/>
                <a:latin typeface="source-serif-pro"/>
              </a:rPr>
              <a:t>virtuals</a:t>
            </a:r>
            <a:r>
              <a:rPr lang="en-US" b="0" i="0" dirty="0">
                <a:solidFill>
                  <a:srgbClr val="292929"/>
                </a:solidFill>
                <a:effectLst/>
                <a:latin typeface="source-serif-pro"/>
              </a:rPr>
              <a:t> and the power of generics.</a:t>
            </a:r>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31</a:t>
            </a:fld>
            <a:endParaRPr lang="en-BE"/>
          </a:p>
        </p:txBody>
      </p:sp>
    </p:spTree>
    <p:extLst>
      <p:ext uri="{BB962C8B-B14F-4D97-AF65-F5344CB8AC3E}">
        <p14:creationId xmlns:p14="http://schemas.microsoft.com/office/powerpoint/2010/main" val="100311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51</a:t>
            </a:fld>
            <a:endParaRPr lang="en-BE"/>
          </a:p>
        </p:txBody>
      </p:sp>
    </p:spTree>
    <p:extLst>
      <p:ext uri="{BB962C8B-B14F-4D97-AF65-F5344CB8AC3E}">
        <p14:creationId xmlns:p14="http://schemas.microsoft.com/office/powerpoint/2010/main" val="344761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D46D09-24E4-434C-A438-26C0B099FEB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538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96969"/>
                </a:solidFill>
                <a:effectLst/>
                <a:latin typeface="Lato" panose="020F0502020204030203" pitchFamily="34" charset="0"/>
              </a:rPr>
              <a:t>Microsoft has introduced .NET version 7 with an STS (standard-term support) or the shorter supported version providing only 18 months of support. Microsoft introduced the STS version this year because it already mentioned in 2019 that it would release a new version of .NET every year around November. But, considering the new official .NET 7 features and updates, it still brings a significant number of changes and .NET 7 performance improvements for the Users. Given below are 17 noteworthy differences between .NET 7 vs .NET 6 are as follows:</a:t>
            </a:r>
          </a:p>
          <a:p>
            <a:endParaRPr lang="en-US" b="0" i="0" dirty="0">
              <a:solidFill>
                <a:srgbClr val="696969"/>
              </a:solidFill>
              <a:effectLst/>
              <a:latin typeface="Lato" panose="020F0502020204030203" pitchFamily="34" charset="0"/>
            </a:endParaRPr>
          </a:p>
          <a:p>
            <a:r>
              <a:rPr lang="en-US" b="0" i="0" dirty="0">
                <a:solidFill>
                  <a:srgbClr val="2B2B2B"/>
                </a:solidFill>
                <a:effectLst/>
                <a:latin typeface="poppins" panose="00000500000000000000" pitchFamily="2" charset="0"/>
              </a:rPr>
              <a:t>While .NET 6 was released by the end of 2021, it did not complete unification and lacked certain key components. The new version of </a:t>
            </a:r>
            <a:r>
              <a:rPr lang="en-US" b="0" i="0" dirty="0" err="1">
                <a:solidFill>
                  <a:srgbClr val="2B2B2B"/>
                </a:solidFill>
                <a:effectLst/>
                <a:latin typeface="poppins" panose="00000500000000000000" pitchFamily="2" charset="0"/>
              </a:rPr>
              <a:t>DotNet</a:t>
            </a:r>
            <a:r>
              <a:rPr lang="en-US" b="0" i="0" dirty="0">
                <a:solidFill>
                  <a:srgbClr val="2B2B2B"/>
                </a:solidFill>
                <a:effectLst/>
                <a:latin typeface="poppins" panose="00000500000000000000" pitchFamily="2" charset="0"/>
              </a:rPr>
              <a:t> will allow developers to create a wide range of web, mobile, and desktop apps, using the same Base Class Library, compiler, and runtime.</a:t>
            </a:r>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5</a:t>
            </a:fld>
            <a:endParaRPr lang="en-BE"/>
          </a:p>
        </p:txBody>
      </p:sp>
    </p:spTree>
    <p:extLst>
      <p:ext uri="{BB962C8B-B14F-4D97-AF65-F5344CB8AC3E}">
        <p14:creationId xmlns:p14="http://schemas.microsoft.com/office/powerpoint/2010/main" val="376136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Overlopen</a:t>
            </a:r>
            <a:r>
              <a:rPr lang="fr-BE" dirty="0"/>
              <a:t> en </a:t>
            </a:r>
            <a:r>
              <a:rPr lang="fr-BE" dirty="0" err="1"/>
              <a:t>tonen</a:t>
            </a:r>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7</a:t>
            </a:fld>
            <a:endParaRPr lang="en-BE"/>
          </a:p>
        </p:txBody>
      </p:sp>
    </p:spTree>
    <p:extLst>
      <p:ext uri="{BB962C8B-B14F-4D97-AF65-F5344CB8AC3E}">
        <p14:creationId xmlns:p14="http://schemas.microsoft.com/office/powerpoint/2010/main" val="3115328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B2B2B"/>
                </a:solidFill>
                <a:effectLst/>
                <a:latin typeface="poppins" panose="00000500000000000000" pitchFamily="2" charset="0"/>
              </a:rPr>
              <a:t>The new .NET will focus on better support for cloud-native scenarios, as well as tools to help developers </a:t>
            </a:r>
            <a:r>
              <a:rPr lang="en-US" b="1" i="0" u="sng" dirty="0">
                <a:solidFill>
                  <a:srgbClr val="025FA2"/>
                </a:solidFill>
                <a:effectLst/>
                <a:latin typeface="poppins" panose="00000500000000000000" pitchFamily="2" charset="0"/>
                <a:hlinkClick r:id="rId3" tooltip="upgrade legacy applications"/>
              </a:rPr>
              <a:t>upgrade legacy applications</a:t>
            </a:r>
            <a:r>
              <a:rPr lang="en-US" b="0" i="0" dirty="0">
                <a:solidFill>
                  <a:srgbClr val="2B2B2B"/>
                </a:solidFill>
                <a:effectLst/>
                <a:latin typeface="poppins" panose="00000500000000000000" pitchFamily="2" charset="0"/>
              </a:rPr>
              <a:t>. </a:t>
            </a:r>
            <a:r>
              <a:rPr lang="en-US" b="0" i="0" dirty="0" err="1">
                <a:solidFill>
                  <a:srgbClr val="2B2B2B"/>
                </a:solidFill>
                <a:effectLst/>
                <a:latin typeface="poppins" panose="00000500000000000000" pitchFamily="2" charset="0"/>
              </a:rPr>
              <a:t>Morever</a:t>
            </a:r>
            <a:r>
              <a:rPr lang="en-US" b="0" i="0" dirty="0">
                <a:solidFill>
                  <a:srgbClr val="2B2B2B"/>
                </a:solidFill>
                <a:effectLst/>
                <a:latin typeface="poppins" panose="00000500000000000000" pitchFamily="2" charset="0"/>
              </a:rPr>
              <a:t>, it will enable developers to simplify the development experience through seamless functionalities of containers.</a:t>
            </a:r>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11</a:t>
            </a:fld>
            <a:endParaRPr lang="en-BE"/>
          </a:p>
        </p:txBody>
      </p:sp>
    </p:spTree>
    <p:extLst>
      <p:ext uri="{BB962C8B-B14F-4D97-AF65-F5344CB8AC3E}">
        <p14:creationId xmlns:p14="http://schemas.microsoft.com/office/powerpoint/2010/main" val="197232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Neo Sans Pro"/>
              </a:rPr>
              <a:t>Blazer has undergone many changes. It now supports </a:t>
            </a:r>
            <a:r>
              <a:rPr lang="en-US" b="0" i="0" dirty="0" err="1">
                <a:solidFill>
                  <a:srgbClr val="212529"/>
                </a:solidFill>
                <a:effectLst/>
                <a:latin typeface="Neo Sans Pro"/>
              </a:rPr>
              <a:t>WebAssembly</a:t>
            </a:r>
            <a:r>
              <a:rPr lang="en-US" b="0" i="0" dirty="0">
                <a:solidFill>
                  <a:srgbClr val="212529"/>
                </a:solidFill>
                <a:effectLst/>
                <a:latin typeface="Neo Sans Pro"/>
              </a:rPr>
              <a:t> by default, so you no longer have to set up your development environment or install any dependencies. Secure HTTPS connections are supported by default, and the latest versions of Chrome and Firefox can be used.</a:t>
            </a:r>
          </a:p>
          <a:p>
            <a:r>
              <a:rPr lang="en-US" b="0" i="0" dirty="0" err="1">
                <a:solidFill>
                  <a:srgbClr val="212529"/>
                </a:solidFill>
                <a:effectLst/>
                <a:latin typeface="Neo Sans Pro"/>
              </a:rPr>
              <a:t>Blazor</a:t>
            </a:r>
            <a:r>
              <a:rPr lang="en-US" b="0" i="0" dirty="0">
                <a:solidFill>
                  <a:srgbClr val="212529"/>
                </a:solidFill>
                <a:effectLst/>
                <a:latin typeface="Neo Sans Pro"/>
              </a:rPr>
              <a:t> Hybrid Support lets us take existing </a:t>
            </a:r>
            <a:r>
              <a:rPr lang="en-US" b="0" i="0" dirty="0" err="1">
                <a:solidFill>
                  <a:srgbClr val="212529"/>
                </a:solidFill>
                <a:effectLst/>
                <a:latin typeface="Neo Sans Pro"/>
              </a:rPr>
              <a:t>Blazor</a:t>
            </a:r>
            <a:r>
              <a:rPr lang="en-US" b="0" i="0" dirty="0">
                <a:solidFill>
                  <a:srgbClr val="212529"/>
                </a:solidFill>
                <a:effectLst/>
                <a:latin typeface="Neo Sans Pro"/>
              </a:rPr>
              <a:t> components and put them together into a desktop application using a web view control that has access to all underlying hardware APIs—something we can’t do in the browser.</a:t>
            </a:r>
          </a:p>
          <a:p>
            <a:pPr algn="just"/>
            <a:r>
              <a:rPr lang="en-US" b="0" i="0" u="none" strike="noStrike" dirty="0">
                <a:solidFill>
                  <a:srgbClr val="81C939"/>
                </a:solidFill>
                <a:effectLst/>
                <a:latin typeface="Neo Sans Pro"/>
                <a:hlinkClick r:id="rId3"/>
              </a:rPr>
              <a:t>Web developers</a:t>
            </a:r>
            <a:r>
              <a:rPr lang="en-US" b="0" i="0" dirty="0">
                <a:solidFill>
                  <a:srgbClr val="212529"/>
                </a:solidFill>
                <a:effectLst/>
                <a:latin typeface="Neo Sans Pro"/>
              </a:rPr>
              <a:t> can make desktop applications that take advantage of the computer’s functionality, such as reading files or using the webcam.</a:t>
            </a:r>
          </a:p>
          <a:p>
            <a:pPr algn="just"/>
            <a:r>
              <a:rPr lang="en-US" b="0" i="0" dirty="0" err="1">
                <a:solidFill>
                  <a:srgbClr val="212529"/>
                </a:solidFill>
                <a:effectLst/>
                <a:latin typeface="Neo Sans Pro"/>
              </a:rPr>
              <a:t>Blazor</a:t>
            </a:r>
            <a:r>
              <a:rPr lang="en-US" b="0" i="0" dirty="0">
                <a:solidFill>
                  <a:srgbClr val="212529"/>
                </a:solidFill>
                <a:effectLst/>
                <a:latin typeface="Neo Sans Pro"/>
              </a:rPr>
              <a:t> Hybrid Support is also helpful for creating user interfaces that are consistent across multiple platforms. It lets us use the same HTML/CSS code base to build browser-based and desktop applications, so we don’t have to maintain two different code bases for each platform.</a:t>
            </a:r>
          </a:p>
          <a:p>
            <a:pPr algn="just"/>
            <a:endParaRPr lang="en-US" b="0" i="0" dirty="0">
              <a:solidFill>
                <a:srgbClr val="212529"/>
              </a:solidFill>
              <a:effectLst/>
              <a:latin typeface="Neo Sans Pro"/>
            </a:endParaRPr>
          </a:p>
          <a:p>
            <a:pPr algn="just"/>
            <a:r>
              <a:rPr lang="en-US" b="0" i="0" dirty="0">
                <a:solidFill>
                  <a:srgbClr val="212529"/>
                </a:solidFill>
                <a:effectLst/>
                <a:latin typeface="Neo Sans Pro"/>
              </a:rPr>
              <a:t>Write-</a:t>
            </a:r>
            <a:r>
              <a:rPr lang="en-US" b="0" i="0" dirty="0" err="1">
                <a:solidFill>
                  <a:srgbClr val="212529"/>
                </a:solidFill>
                <a:effectLst/>
                <a:latin typeface="Neo Sans Pro"/>
              </a:rPr>
              <a:t>Xor</a:t>
            </a:r>
            <a:r>
              <a:rPr lang="en-US" b="0" i="0" dirty="0">
                <a:solidFill>
                  <a:srgbClr val="212529"/>
                </a:solidFill>
                <a:effectLst/>
                <a:latin typeface="Neo Sans Pro"/>
              </a:rPr>
              <a:t>-Execute (W^X) is a form of protection that enforces write access to memory pages. This restricts the code’s ability to be written or executed unless it has been specifically marked as executable by the operating system.</a:t>
            </a:r>
          </a:p>
          <a:p>
            <a:pPr algn="just"/>
            <a:r>
              <a:rPr lang="en-US" b="0" i="0" dirty="0">
                <a:solidFill>
                  <a:srgbClr val="212529"/>
                </a:solidFill>
                <a:effectLst/>
                <a:latin typeface="Neo Sans Pro"/>
              </a:rPr>
              <a:t>This is because the code cannot be written to run without permission, making it harder for malicious actors to write code that executes without permission. In.NET 7, this method was used to reduce the number of changes required in executable code.</a:t>
            </a:r>
          </a:p>
          <a:p>
            <a:pPr algn="just"/>
            <a:endParaRPr lang="en-US" b="0" i="0" dirty="0">
              <a:solidFill>
                <a:srgbClr val="212529"/>
              </a:solidFill>
              <a:effectLst/>
              <a:latin typeface="Neo Sans Pro"/>
            </a:endParaRPr>
          </a:p>
          <a:p>
            <a:pPr algn="l"/>
            <a:r>
              <a:rPr lang="en-US" b="1" i="0" dirty="0">
                <a:solidFill>
                  <a:srgbClr val="202122"/>
                </a:solidFill>
                <a:effectLst/>
                <a:latin typeface="Arial" panose="020B0604020202020204" pitchFamily="34" charset="0"/>
              </a:rPr>
              <a:t>W^X</a:t>
            </a:r>
            <a:r>
              <a:rPr lang="en-US" b="0" i="0" dirty="0">
                <a:solidFill>
                  <a:srgbClr val="202122"/>
                </a:solidFill>
                <a:effectLst/>
                <a:latin typeface="Arial" panose="020B0604020202020204" pitchFamily="34" charset="0"/>
              </a:rPr>
              <a:t> ("write </a:t>
            </a:r>
            <a:r>
              <a:rPr lang="en-US" b="0" i="0" dirty="0" err="1">
                <a:solidFill>
                  <a:srgbClr val="202122"/>
                </a:solidFill>
                <a:effectLst/>
                <a:latin typeface="Arial" panose="020B0604020202020204" pitchFamily="34" charset="0"/>
              </a:rPr>
              <a:t>xor</a:t>
            </a:r>
            <a:r>
              <a:rPr lang="en-US" b="0" i="0" dirty="0">
                <a:solidFill>
                  <a:srgbClr val="202122"/>
                </a:solidFill>
                <a:effectLst/>
                <a:latin typeface="Arial" panose="020B0604020202020204" pitchFamily="34" charset="0"/>
              </a:rPr>
              <a:t> execute", pronounced </a:t>
            </a:r>
            <a:r>
              <a:rPr lang="en-US" b="0" i="1" dirty="0">
                <a:solidFill>
                  <a:srgbClr val="202122"/>
                </a:solidFill>
                <a:effectLst/>
                <a:latin typeface="Arial" panose="020B0604020202020204" pitchFamily="34" charset="0"/>
              </a:rPr>
              <a:t>W </a:t>
            </a:r>
            <a:r>
              <a:rPr lang="en-US" b="0" i="1" u="none" strike="noStrike" dirty="0" err="1">
                <a:solidFill>
                  <a:srgbClr val="3366CC"/>
                </a:solidFill>
                <a:effectLst/>
                <a:latin typeface="Arial" panose="020B0604020202020204" pitchFamily="34" charset="0"/>
                <a:hlinkClick r:id="rId4" tooltip="Exclusive or"/>
              </a:rPr>
              <a:t>xor</a:t>
            </a:r>
            <a:r>
              <a:rPr lang="en-US" b="0" i="1" dirty="0">
                <a:solidFill>
                  <a:srgbClr val="202122"/>
                </a:solidFill>
                <a:effectLst/>
                <a:latin typeface="Arial" panose="020B0604020202020204" pitchFamily="34" charset="0"/>
              </a:rPr>
              <a:t> X</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5" tooltip="Computer insecurity"/>
              </a:rPr>
              <a:t>security</a:t>
            </a:r>
            <a:r>
              <a:rPr lang="en-US" b="0" i="0" dirty="0">
                <a:solidFill>
                  <a:srgbClr val="202122"/>
                </a:solidFill>
                <a:effectLst/>
                <a:latin typeface="Arial" panose="020B0604020202020204" pitchFamily="34" charset="0"/>
              </a:rPr>
              <a:t> feature in </a:t>
            </a:r>
            <a:r>
              <a:rPr lang="en-US" b="0" i="0" u="none" strike="noStrike" dirty="0">
                <a:solidFill>
                  <a:srgbClr val="3366CC"/>
                </a:solidFill>
                <a:effectLst/>
                <a:latin typeface="Arial" panose="020B0604020202020204" pitchFamily="34" charset="0"/>
                <a:hlinkClick r:id="rId6" tooltip="Operating system"/>
              </a:rPr>
              <a:t>operating systems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 tooltip="Virtual machine"/>
              </a:rPr>
              <a:t>virtual machines</a:t>
            </a:r>
            <a:r>
              <a:rPr lang="en-US" b="0" i="0" dirty="0">
                <a:solidFill>
                  <a:srgbClr val="202122"/>
                </a:solidFill>
                <a:effectLst/>
                <a:latin typeface="Arial" panose="020B0604020202020204" pitchFamily="34" charset="0"/>
              </a:rPr>
              <a:t>. It is a </a:t>
            </a:r>
            <a:r>
              <a:rPr lang="en-US" b="0" i="0" u="none" strike="noStrike" dirty="0">
                <a:solidFill>
                  <a:srgbClr val="3366CC"/>
                </a:solidFill>
                <a:effectLst/>
                <a:latin typeface="Arial" panose="020B0604020202020204" pitchFamily="34" charset="0"/>
                <a:hlinkClick r:id="rId8" tooltip="Memory (computers)"/>
              </a:rPr>
              <a:t>memory</a:t>
            </a:r>
            <a:r>
              <a:rPr lang="en-US" b="0" i="0" dirty="0">
                <a:solidFill>
                  <a:srgbClr val="202122"/>
                </a:solidFill>
                <a:effectLst/>
                <a:latin typeface="Arial" panose="020B0604020202020204" pitchFamily="34" charset="0"/>
              </a:rPr>
              <a:t> protection policy whereby every </a:t>
            </a:r>
            <a:r>
              <a:rPr lang="en-US" b="0" i="0" u="none" strike="noStrike" dirty="0">
                <a:solidFill>
                  <a:srgbClr val="3366CC"/>
                </a:solidFill>
                <a:effectLst/>
                <a:latin typeface="Arial" panose="020B0604020202020204" pitchFamily="34" charset="0"/>
                <a:hlinkClick r:id="rId9" tooltip="Paging"/>
              </a:rPr>
              <a:t>page</a:t>
            </a:r>
            <a:r>
              <a:rPr lang="en-US" b="0" i="0" dirty="0">
                <a:solidFill>
                  <a:srgbClr val="202122"/>
                </a:solidFill>
                <a:effectLst/>
                <a:latin typeface="Arial" panose="020B0604020202020204" pitchFamily="34" charset="0"/>
              </a:rPr>
              <a:t> in a </a:t>
            </a:r>
            <a:r>
              <a:rPr lang="en-US" b="0" i="0" u="none" strike="noStrike" dirty="0">
                <a:solidFill>
                  <a:srgbClr val="3366CC"/>
                </a:solidFill>
                <a:effectLst/>
                <a:latin typeface="Arial" panose="020B0604020202020204" pitchFamily="34" charset="0"/>
                <a:hlinkClick r:id="rId10" tooltip="Process (computer science)"/>
              </a:rPr>
              <a:t>process</a:t>
            </a:r>
            <a:r>
              <a:rPr lang="en-US" b="0" i="0" dirty="0">
                <a:solidFill>
                  <a:srgbClr val="202122"/>
                </a:solidFill>
                <a:effectLst/>
                <a:latin typeface="Arial" panose="020B0604020202020204" pitchFamily="34" charset="0"/>
              </a:rPr>
              <a:t>'s or </a:t>
            </a:r>
            <a:r>
              <a:rPr lang="en-US" b="0" i="0" u="none" strike="noStrike" dirty="0">
                <a:solidFill>
                  <a:srgbClr val="3366CC"/>
                </a:solidFill>
                <a:effectLst/>
                <a:latin typeface="Arial" panose="020B0604020202020204" pitchFamily="34" charset="0"/>
                <a:hlinkClick r:id="rId11" tooltip="Kernel (operating system)"/>
              </a:rPr>
              <a:t>kernel</a:t>
            </a:r>
            <a:r>
              <a:rPr lang="en-US" b="0" i="0" dirty="0">
                <a:solidFill>
                  <a:srgbClr val="202122"/>
                </a:solidFill>
                <a:effectLst/>
                <a:latin typeface="Arial" panose="020B0604020202020204" pitchFamily="34" charset="0"/>
              </a:rPr>
              <a:t>'s </a:t>
            </a:r>
            <a:r>
              <a:rPr lang="en-US" b="0" i="0" u="none" strike="noStrike" dirty="0">
                <a:solidFill>
                  <a:srgbClr val="3366CC"/>
                </a:solidFill>
                <a:effectLst/>
                <a:latin typeface="Arial" panose="020B0604020202020204" pitchFamily="34" charset="0"/>
                <a:hlinkClick r:id="rId12" tooltip="Address space"/>
              </a:rPr>
              <a:t>address space</a:t>
            </a:r>
            <a:r>
              <a:rPr lang="en-US" b="0" i="0" dirty="0">
                <a:solidFill>
                  <a:srgbClr val="202122"/>
                </a:solidFill>
                <a:effectLst/>
                <a:latin typeface="Arial" panose="020B0604020202020204" pitchFamily="34" charset="0"/>
              </a:rPr>
              <a:t> may be either writable or </a:t>
            </a:r>
            <a:r>
              <a:rPr lang="en-US" b="0" i="0" u="none" strike="noStrike" dirty="0">
                <a:solidFill>
                  <a:srgbClr val="3366CC"/>
                </a:solidFill>
                <a:effectLst/>
                <a:latin typeface="Arial" panose="020B0604020202020204" pitchFamily="34" charset="0"/>
                <a:hlinkClick r:id="rId13" tooltip="Executable"/>
              </a:rPr>
              <a:t>executable</a:t>
            </a:r>
            <a:r>
              <a:rPr lang="en-US" b="0" i="0" dirty="0">
                <a:solidFill>
                  <a:srgbClr val="202122"/>
                </a:solidFill>
                <a:effectLst/>
                <a:latin typeface="Arial" panose="020B0604020202020204" pitchFamily="34" charset="0"/>
              </a:rPr>
              <a:t>, but not both. Without such protection, a program can write (as data "W") CPU instructions in an area of memory intended for data and then run (as executable "X"; or read-execute "RX") those instructions. This can be dangerous if the writer of the memory is malicious. W^X is the Unix-like terminology for a strict use of the general concept of </a:t>
            </a:r>
            <a:r>
              <a:rPr lang="en-US" b="0" i="0" u="none" strike="noStrike" dirty="0">
                <a:solidFill>
                  <a:srgbClr val="3366CC"/>
                </a:solidFill>
                <a:effectLst/>
                <a:latin typeface="Arial" panose="020B0604020202020204" pitchFamily="34" charset="0"/>
                <a:hlinkClick r:id="rId14" tooltip="Executable space protection"/>
              </a:rPr>
              <a:t>executable space protection</a:t>
            </a:r>
            <a:r>
              <a:rPr lang="en-US" b="0" i="0" dirty="0">
                <a:solidFill>
                  <a:srgbClr val="202122"/>
                </a:solidFill>
                <a:effectLst/>
                <a:latin typeface="Arial" panose="020B0604020202020204" pitchFamily="34" charset="0"/>
              </a:rPr>
              <a:t>, controlled via the </a:t>
            </a:r>
            <a:r>
              <a:rPr lang="en-US" b="0" i="0" dirty="0" err="1">
                <a:solidFill>
                  <a:srgbClr val="202122"/>
                </a:solidFill>
                <a:effectLst/>
                <a:latin typeface="Arial" panose="020B0604020202020204" pitchFamily="34" charset="0"/>
              </a:rPr>
              <a:t>mprotect</a:t>
            </a:r>
            <a:r>
              <a:rPr lang="en-US" b="0" i="0" dirty="0">
                <a:solidFill>
                  <a:srgbClr val="202122"/>
                </a:solidFill>
                <a:effectLst/>
                <a:latin typeface="Arial" panose="020B0604020202020204" pitchFamily="34" charset="0"/>
              </a:rPr>
              <a:t> system call.</a:t>
            </a:r>
          </a:p>
          <a:p>
            <a:pPr algn="l"/>
            <a:r>
              <a:rPr lang="en-US" b="0" i="0" dirty="0">
                <a:solidFill>
                  <a:srgbClr val="202122"/>
                </a:solidFill>
                <a:effectLst/>
                <a:latin typeface="Arial" panose="020B0604020202020204" pitchFamily="34" charset="0"/>
              </a:rPr>
              <a:t>W^X is relatively simple on </a:t>
            </a:r>
            <a:r>
              <a:rPr lang="en-US" b="0" i="0" u="none" strike="noStrike" dirty="0">
                <a:solidFill>
                  <a:srgbClr val="3366CC"/>
                </a:solidFill>
                <a:effectLst/>
                <a:latin typeface="Arial" panose="020B0604020202020204" pitchFamily="34" charset="0"/>
                <a:hlinkClick r:id="rId15" tooltip="Central processing unit"/>
              </a:rPr>
              <a:t>processors</a:t>
            </a:r>
            <a:r>
              <a:rPr lang="en-US" b="0" i="0" dirty="0">
                <a:solidFill>
                  <a:srgbClr val="202122"/>
                </a:solidFill>
                <a:effectLst/>
                <a:latin typeface="Arial" panose="020B0604020202020204" pitchFamily="34" charset="0"/>
              </a:rPr>
              <a:t> that support fine-grained page permissions, such as </a:t>
            </a:r>
            <a:r>
              <a:rPr lang="en-US" b="0" i="0" u="none" strike="noStrike" dirty="0">
                <a:solidFill>
                  <a:srgbClr val="3366CC"/>
                </a:solidFill>
                <a:effectLst/>
                <a:latin typeface="Arial" panose="020B0604020202020204" pitchFamily="34" charset="0"/>
                <a:hlinkClick r:id="rId16" tooltip="Sun Microsystems"/>
              </a:rPr>
              <a:t>Sun</a:t>
            </a:r>
            <a:r>
              <a:rPr lang="en-US" b="0" i="0" dirty="0">
                <a:solidFill>
                  <a:srgbClr val="202122"/>
                </a:solidFill>
                <a:effectLst/>
                <a:latin typeface="Arial" panose="020B0604020202020204" pitchFamily="34" charset="0"/>
              </a:rPr>
              <a:t>'s </a:t>
            </a:r>
            <a:r>
              <a:rPr lang="en-US" b="0" i="0" u="none" strike="noStrike" dirty="0">
                <a:solidFill>
                  <a:srgbClr val="3366CC"/>
                </a:solidFill>
                <a:effectLst/>
                <a:latin typeface="Arial" panose="020B0604020202020204" pitchFamily="34" charset="0"/>
                <a:hlinkClick r:id="rId17" tooltip="SPARC"/>
              </a:rPr>
              <a:t>SPARC</a:t>
            </a:r>
            <a:r>
              <a:rPr lang="en-US" b="0" i="0" dirty="0">
                <a:solidFill>
                  <a:srgbClr val="202122"/>
                </a:solidFill>
                <a:effectLst/>
                <a:latin typeface="Arial" panose="020B0604020202020204" pitchFamily="34" charset="0"/>
              </a:rPr>
              <a:t> and SPARC64, </a:t>
            </a:r>
            <a:r>
              <a:rPr lang="en-US" b="0" i="0" u="none" strike="noStrike" dirty="0">
                <a:solidFill>
                  <a:srgbClr val="3366CC"/>
                </a:solidFill>
                <a:effectLst/>
                <a:latin typeface="Arial" panose="020B0604020202020204" pitchFamily="34" charset="0"/>
                <a:hlinkClick r:id="rId18" tooltip="AMD"/>
              </a:rPr>
              <a:t>AMD</a:t>
            </a:r>
            <a:r>
              <a:rPr lang="en-US" b="0" i="0" dirty="0">
                <a:solidFill>
                  <a:srgbClr val="202122"/>
                </a:solidFill>
                <a:effectLst/>
                <a:latin typeface="Arial" panose="020B0604020202020204" pitchFamily="34" charset="0"/>
              </a:rPr>
              <a:t>'s </a:t>
            </a:r>
            <a:r>
              <a:rPr lang="en-US" b="0" i="0" u="none" strike="noStrike" dirty="0">
                <a:solidFill>
                  <a:srgbClr val="3366CC"/>
                </a:solidFill>
                <a:effectLst/>
                <a:latin typeface="Arial" panose="020B0604020202020204" pitchFamily="34" charset="0"/>
                <a:hlinkClick r:id="rId19" tooltip="AMD64"/>
              </a:rPr>
              <a:t>AMD64</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0" tooltip="Hewlett-Packard"/>
              </a:rPr>
              <a:t>Hewlett-Packard</a:t>
            </a:r>
            <a:r>
              <a:rPr lang="en-US" b="0" i="0" dirty="0">
                <a:solidFill>
                  <a:srgbClr val="202122"/>
                </a:solidFill>
                <a:effectLst/>
                <a:latin typeface="Arial" panose="020B0604020202020204" pitchFamily="34" charset="0"/>
              </a:rPr>
              <a:t>'s </a:t>
            </a:r>
            <a:r>
              <a:rPr lang="en-US" b="0" i="0" u="none" strike="noStrike" dirty="0">
                <a:solidFill>
                  <a:srgbClr val="3366CC"/>
                </a:solidFill>
                <a:effectLst/>
                <a:latin typeface="Arial" panose="020B0604020202020204" pitchFamily="34" charset="0"/>
                <a:hlinkClick r:id="rId21" tooltip="PA-RISC"/>
              </a:rPr>
              <a:t>PA-RISC</a:t>
            </a:r>
            <a:r>
              <a:rPr lang="en-US" b="0" i="0" dirty="0">
                <a:solidFill>
                  <a:srgbClr val="202122"/>
                </a:solidFill>
                <a:effectLst/>
                <a:latin typeface="Arial" panose="020B0604020202020204" pitchFamily="34" charset="0"/>
              </a:rPr>
              <a:t>, HP's (originally </a:t>
            </a:r>
            <a:r>
              <a:rPr lang="en-US" b="0" i="0" u="none" strike="noStrike" dirty="0">
                <a:solidFill>
                  <a:srgbClr val="3366CC"/>
                </a:solidFill>
                <a:effectLst/>
                <a:latin typeface="Arial" panose="020B0604020202020204" pitchFamily="34" charset="0"/>
                <a:hlinkClick r:id="rId22" tooltip="Digital Equipment Corporation"/>
              </a:rPr>
              <a:t>Digital Equipment Corporation</a:t>
            </a:r>
            <a:r>
              <a:rPr lang="en-US" b="0" i="0" dirty="0">
                <a:solidFill>
                  <a:srgbClr val="202122"/>
                </a:solidFill>
                <a:effectLst/>
                <a:latin typeface="Arial" panose="020B0604020202020204" pitchFamily="34" charset="0"/>
              </a:rPr>
              <a:t>'s) </a:t>
            </a:r>
            <a:r>
              <a:rPr lang="en-US" b="0" i="0" u="none" strike="noStrike" dirty="0">
                <a:solidFill>
                  <a:srgbClr val="3366CC"/>
                </a:solidFill>
                <a:effectLst/>
                <a:latin typeface="Arial" panose="020B0604020202020204" pitchFamily="34" charset="0"/>
                <a:hlinkClick r:id="rId23" tooltip="DEC Alpha"/>
              </a:rPr>
              <a:t>Alpha</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4" tooltip="ARM architecture"/>
              </a:rPr>
              <a:t>ARM</a:t>
            </a:r>
            <a:r>
              <a:rPr lang="en-US" b="0" i="0" dirty="0">
                <a:solidFill>
                  <a:srgbClr val="202122"/>
                </a:solidFill>
                <a:effectLst/>
                <a:latin typeface="Arial" panose="020B0604020202020204" pitchFamily="34" charset="0"/>
              </a:rPr>
              <a:t>.</a:t>
            </a:r>
          </a:p>
          <a:p>
            <a:pPr algn="l"/>
            <a:r>
              <a:rPr lang="en-US" b="0" i="0" dirty="0">
                <a:solidFill>
                  <a:srgbClr val="202122"/>
                </a:solidFill>
                <a:effectLst/>
                <a:latin typeface="Arial" panose="020B0604020202020204" pitchFamily="34" charset="0"/>
              </a:rPr>
              <a:t>W^X has also been applied to file system write/execute permissions to mitigate file write vulnerabilities (as with in memory) and attacker persistence.</a:t>
            </a:r>
            <a:r>
              <a:rPr lang="en-US" b="0" i="0" u="none" strike="noStrike" baseline="30000" dirty="0">
                <a:solidFill>
                  <a:srgbClr val="3366CC"/>
                </a:solidFill>
                <a:effectLst/>
                <a:latin typeface="Arial" panose="020B0604020202020204" pitchFamily="34" charset="0"/>
                <a:hlinkClick r:id="rId25"/>
              </a:rPr>
              <a:t>[1]</a:t>
            </a:r>
            <a:r>
              <a:rPr lang="en-US" b="0" i="0" dirty="0">
                <a:solidFill>
                  <a:srgbClr val="202122"/>
                </a:solidFill>
                <a:effectLst/>
                <a:latin typeface="Arial" panose="020B0604020202020204" pitchFamily="34" charset="0"/>
              </a:rPr>
              <a:t> Enforcing restrictions on file permissions can also close gaps in W^X enforcement caused by memory mapped files.</a:t>
            </a:r>
            <a:r>
              <a:rPr lang="en-US" b="0" i="0" u="none" strike="noStrike" baseline="30000" dirty="0">
                <a:solidFill>
                  <a:srgbClr val="3366CC"/>
                </a:solidFill>
                <a:effectLst/>
                <a:latin typeface="Arial" panose="020B0604020202020204" pitchFamily="34" charset="0"/>
                <a:hlinkClick r:id="rId26"/>
              </a:rPr>
              <a:t>[2]</a:t>
            </a:r>
            <a:r>
              <a:rPr lang="en-US" b="0" i="0" u="none" strike="noStrike" baseline="30000" dirty="0">
                <a:solidFill>
                  <a:srgbClr val="3366CC"/>
                </a:solidFill>
                <a:effectLst/>
                <a:latin typeface="Arial" panose="020B0604020202020204" pitchFamily="34" charset="0"/>
                <a:hlinkClick r:id="rId27"/>
              </a:rPr>
              <a:t>[3]</a:t>
            </a:r>
            <a:r>
              <a:rPr lang="en-US" b="0" i="0" dirty="0">
                <a:solidFill>
                  <a:srgbClr val="202122"/>
                </a:solidFill>
                <a:effectLst/>
                <a:latin typeface="Arial" panose="020B0604020202020204" pitchFamily="34" charset="0"/>
              </a:rPr>
              <a:t> Outright forbidding the usage of arbitrary native code can also mitigate kernel and CPU vulnerabilities not exposed via the existing code on the computer.</a:t>
            </a:r>
            <a:r>
              <a:rPr lang="en-US" b="0" i="0" u="none" strike="noStrike" baseline="30000" dirty="0">
                <a:solidFill>
                  <a:srgbClr val="3366CC"/>
                </a:solidFill>
                <a:effectLst/>
                <a:latin typeface="Arial" panose="020B0604020202020204" pitchFamily="34" charset="0"/>
                <a:hlinkClick r:id="rId28"/>
              </a:rPr>
              <a:t>[4]</a:t>
            </a:r>
            <a:endParaRPr lang="en-US" b="0" i="0" dirty="0">
              <a:solidFill>
                <a:srgbClr val="202122"/>
              </a:solidFill>
              <a:effectLst/>
              <a:latin typeface="Arial" panose="020B0604020202020204" pitchFamily="34" charset="0"/>
            </a:endParaRPr>
          </a:p>
          <a:p>
            <a:pPr algn="just"/>
            <a:endParaRPr lang="en-US" b="0" i="0" dirty="0">
              <a:solidFill>
                <a:srgbClr val="212529"/>
              </a:solidFill>
              <a:effectLst/>
              <a:latin typeface="Neo Sans Pro"/>
            </a:endParaRPr>
          </a:p>
          <a:p>
            <a:pPr algn="just"/>
            <a:endParaRPr lang="en-US" b="0" i="0" dirty="0">
              <a:solidFill>
                <a:srgbClr val="212529"/>
              </a:solidFill>
              <a:effectLst/>
              <a:latin typeface="Neo Sans Pro"/>
            </a:endParaRPr>
          </a:p>
          <a:p>
            <a:pPr algn="just"/>
            <a:r>
              <a:rPr lang="en-US" b="0" i="0" dirty="0">
                <a:solidFill>
                  <a:srgbClr val="212529"/>
                </a:solidFill>
                <a:effectLst/>
                <a:latin typeface="Neo Sans Pro"/>
              </a:rPr>
              <a:t>This means that it is harder for malicious actors to write code that executes without permission. This is a common practice for malware authors who want users’ computers to perform harmful tasks without the user knowing about it.</a:t>
            </a:r>
          </a:p>
          <a:p>
            <a:pPr algn="just"/>
            <a:endParaRPr lang="en-US" b="0" i="0" dirty="0">
              <a:solidFill>
                <a:srgbClr val="212529"/>
              </a:solidFill>
              <a:effectLst/>
              <a:latin typeface="Neo Sans Pro"/>
            </a:endParaRPr>
          </a:p>
          <a:p>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14</a:t>
            </a:fld>
            <a:endParaRPr lang="en-BE"/>
          </a:p>
        </p:txBody>
      </p:sp>
    </p:spTree>
    <p:extLst>
      <p:ext uri="{BB962C8B-B14F-4D97-AF65-F5344CB8AC3E}">
        <p14:creationId xmlns:p14="http://schemas.microsoft.com/office/powerpoint/2010/main" val="3417574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64152"/>
                </a:solidFill>
                <a:effectLst/>
                <a:latin typeface="system-ui"/>
              </a:rPr>
              <a:t>he goal of that feature is to </a:t>
            </a:r>
            <a:r>
              <a:rPr lang="en-US" b="1" i="0" dirty="0">
                <a:solidFill>
                  <a:srgbClr val="364152"/>
                </a:solidFill>
                <a:effectLst/>
                <a:latin typeface="system-ui"/>
              </a:rPr>
              <a:t>address particularly web scenarios where UTF-8 is king</a:t>
            </a:r>
            <a:r>
              <a:rPr lang="en-US" b="0" i="0" dirty="0">
                <a:solidFill>
                  <a:srgbClr val="364152"/>
                </a:solidFill>
                <a:effectLst/>
                <a:latin typeface="system-ui"/>
              </a:rPr>
              <a:t> 👑. It is common to have string constants that need to be converted into UTF-8. In those scenarios, </a:t>
            </a:r>
            <a:r>
              <a:rPr lang="en-US" b="1" i="0" dirty="0">
                <a:solidFill>
                  <a:srgbClr val="364152"/>
                </a:solidFill>
                <a:effectLst/>
                <a:latin typeface="system-ui"/>
              </a:rPr>
              <a:t>with previous versions, a developer would need to either pick performance or readability. Not anymore.</a:t>
            </a:r>
            <a:endParaRPr lang="en-US" b="0" i="0" dirty="0">
              <a:solidFill>
                <a:srgbClr val="364152"/>
              </a:solidFill>
              <a:effectLst/>
              <a:latin typeface="system-ui"/>
            </a:endParaRPr>
          </a:p>
          <a:p>
            <a:pPr algn="l"/>
            <a:endParaRPr lang="en-US" b="0" i="0" dirty="0">
              <a:solidFill>
                <a:srgbClr val="364152"/>
              </a:solidFill>
              <a:effectLst/>
              <a:latin typeface="system-ui"/>
            </a:endParaRPr>
          </a:p>
          <a:p>
            <a:pPr algn="l"/>
            <a:r>
              <a:rPr lang="en-US" b="0" i="0" dirty="0">
                <a:solidFill>
                  <a:srgbClr val="364152"/>
                </a:solidFill>
                <a:effectLst/>
                <a:latin typeface="system-ui"/>
              </a:rPr>
              <a:t>This proposal led to some backlash from the community. As you may know, </a:t>
            </a:r>
            <a:r>
              <a:rPr lang="en-US" b="1" i="0" dirty="0">
                <a:solidFill>
                  <a:srgbClr val="364152"/>
                </a:solidFill>
                <a:effectLst/>
                <a:latin typeface="system-ui"/>
              </a:rPr>
              <a:t>.NET works with UTF-16 strings by default</a:t>
            </a:r>
            <a:r>
              <a:rPr lang="en-US" b="0" i="0" dirty="0">
                <a:solidFill>
                  <a:srgbClr val="364152"/>
                </a:solidFill>
                <a:effectLst/>
                <a:latin typeface="system-ui"/>
              </a:rPr>
              <a:t>. Many were concerned that this would cause confusion.</a:t>
            </a:r>
          </a:p>
          <a:p>
            <a:pPr algn="l"/>
            <a:r>
              <a:rPr lang="en-US" b="1" i="0" dirty="0">
                <a:solidFill>
                  <a:srgbClr val="364152"/>
                </a:solidFill>
                <a:effectLst/>
                <a:latin typeface="system-ui"/>
              </a:rPr>
              <a:t>Another concern was related to language evolution</a:t>
            </a:r>
            <a:r>
              <a:rPr lang="en-US" b="0" i="0" dirty="0">
                <a:solidFill>
                  <a:srgbClr val="364152"/>
                </a:solidFill>
                <a:effectLst/>
                <a:latin typeface="system-ui"/>
              </a:rPr>
              <a:t>. What if one day, </a:t>
            </a:r>
            <a:r>
              <a:rPr lang="en-US" b="0" i="0" dirty="0">
                <a:solidFill>
                  <a:srgbClr val="364152"/>
                </a:solidFill>
                <a:effectLst/>
                <a:latin typeface="system-ui"/>
                <a:hlinkClick r:id="rId3"/>
              </a:rPr>
              <a:t>Mads Torgersen</a:t>
            </a:r>
            <a:r>
              <a:rPr lang="en-US" b="0" i="0" dirty="0">
                <a:solidFill>
                  <a:srgbClr val="364152"/>
                </a:solidFill>
                <a:effectLst/>
                <a:latin typeface="system-ui"/>
              </a:rPr>
              <a:t> and his team need to get the representation of a UTF-16 into a byte array as well? You can see the problems that this uncovers.</a:t>
            </a:r>
          </a:p>
          <a:p>
            <a:pPr algn="l"/>
            <a:r>
              <a:rPr lang="en-US" b="0" i="0" dirty="0">
                <a:solidFill>
                  <a:srgbClr val="364152"/>
                </a:solidFill>
                <a:effectLst/>
                <a:latin typeface="system-ui"/>
              </a:rPr>
              <a:t>Adding a new language feature is a balance of art, science and future prediction.</a:t>
            </a:r>
          </a:p>
          <a:p>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25</a:t>
            </a:fld>
            <a:endParaRPr lang="en-BE"/>
          </a:p>
        </p:txBody>
      </p:sp>
    </p:spTree>
    <p:extLst>
      <p:ext uri="{BB962C8B-B14F-4D97-AF65-F5344CB8AC3E}">
        <p14:creationId xmlns:p14="http://schemas.microsoft.com/office/powerpoint/2010/main" val="1181298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dirty="0">
                <a:solidFill>
                  <a:srgbClr val="161616"/>
                </a:solidFill>
                <a:effectLst/>
                <a:latin typeface="Segoe UI" panose="020B0502040204020203" pitchFamily="34" charset="0"/>
              </a:rPr>
              <a:t>Init only setters</a:t>
            </a:r>
            <a:r>
              <a:rPr lang="en-US" b="0" i="0" dirty="0">
                <a:solidFill>
                  <a:srgbClr val="161616"/>
                </a:solidFill>
                <a:effectLst/>
                <a:latin typeface="Segoe UI" panose="020B0502040204020203" pitchFamily="34" charset="0"/>
              </a:rPr>
              <a:t> provide consistent syntax to initialize members of an object. Property initializers make it clear which value is setting which property. The downside is that those properties must be settable. Starting with C# 9.0, you can create </a:t>
            </a:r>
            <a:r>
              <a:rPr lang="en-US" b="0" i="0" dirty="0" err="1">
                <a:solidFill>
                  <a:srgbClr val="161616"/>
                </a:solidFill>
                <a:effectLst/>
                <a:latin typeface="Segoe UI" panose="020B0502040204020203" pitchFamily="34" charset="0"/>
              </a:rPr>
              <a:t>init</a:t>
            </a:r>
            <a:r>
              <a:rPr lang="en-US" b="0" i="0" dirty="0">
                <a:solidFill>
                  <a:srgbClr val="161616"/>
                </a:solidFill>
                <a:effectLst/>
                <a:latin typeface="Segoe UI" panose="020B0502040204020203" pitchFamily="34" charset="0"/>
              </a:rPr>
              <a:t> accessors instead of set accessors for properties and indexers. Callers can use property initializer syntax to set these values in creation expressions, but those properties are </a:t>
            </a:r>
            <a:r>
              <a:rPr lang="en-US" b="0" i="0" dirty="0" err="1">
                <a:solidFill>
                  <a:srgbClr val="161616"/>
                </a:solidFill>
                <a:effectLst/>
                <a:latin typeface="Segoe UI" panose="020B0502040204020203" pitchFamily="34" charset="0"/>
              </a:rPr>
              <a:t>readonly</a:t>
            </a:r>
            <a:r>
              <a:rPr lang="en-US" b="0" i="0" dirty="0">
                <a:solidFill>
                  <a:srgbClr val="161616"/>
                </a:solidFill>
                <a:effectLst/>
                <a:latin typeface="Segoe UI" panose="020B0502040204020203" pitchFamily="34" charset="0"/>
              </a:rPr>
              <a:t> once construction has completed. Init only setters provide a window to change state. That window closes when the construction phase ends. The construction phase effectively ends after all initialization, including property initializers and with-expressions have completed.</a:t>
            </a:r>
          </a:p>
          <a:p>
            <a:pPr algn="l"/>
            <a:r>
              <a:rPr lang="en-US" b="0" i="0" dirty="0">
                <a:solidFill>
                  <a:srgbClr val="161616"/>
                </a:solidFill>
                <a:effectLst/>
                <a:latin typeface="Segoe UI" panose="020B0502040204020203" pitchFamily="34" charset="0"/>
              </a:rPr>
              <a:t>You can declare </a:t>
            </a:r>
            <a:r>
              <a:rPr lang="en-US" b="0" i="0" dirty="0" err="1">
                <a:solidFill>
                  <a:srgbClr val="161616"/>
                </a:solidFill>
                <a:effectLst/>
                <a:latin typeface="Segoe UI" panose="020B0502040204020203" pitchFamily="34" charset="0"/>
              </a:rPr>
              <a:t>init</a:t>
            </a:r>
            <a:r>
              <a:rPr lang="en-US" b="0" i="0" dirty="0">
                <a:solidFill>
                  <a:srgbClr val="161616"/>
                </a:solidFill>
                <a:effectLst/>
                <a:latin typeface="Segoe UI" panose="020B0502040204020203" pitchFamily="34" charset="0"/>
              </a:rPr>
              <a:t> only setters in any type you write. For example, the following struct defines a weather observation structure:</a:t>
            </a:r>
          </a:p>
          <a:p>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26</a:t>
            </a:fld>
            <a:endParaRPr lang="en-BE"/>
          </a:p>
        </p:txBody>
      </p:sp>
    </p:spTree>
    <p:extLst>
      <p:ext uri="{BB962C8B-B14F-4D97-AF65-F5344CB8AC3E}">
        <p14:creationId xmlns:p14="http://schemas.microsoft.com/office/powerpoint/2010/main" val="1747768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dirty="0">
                <a:solidFill>
                  <a:srgbClr val="161616"/>
                </a:solidFill>
                <a:effectLst/>
                <a:latin typeface="Segoe UI" panose="020B0502040204020203" pitchFamily="34" charset="0"/>
              </a:rPr>
              <a:t>Init only setters</a:t>
            </a:r>
            <a:r>
              <a:rPr lang="en-US" b="0" i="0" dirty="0">
                <a:solidFill>
                  <a:srgbClr val="161616"/>
                </a:solidFill>
                <a:effectLst/>
                <a:latin typeface="Segoe UI" panose="020B0502040204020203" pitchFamily="34" charset="0"/>
              </a:rPr>
              <a:t> provide consistent syntax to initialize members of an object. Property initializers make it clear which value is setting which property. The downside is that those properties must be settable. Starting with C# 9.0, you can create </a:t>
            </a:r>
            <a:r>
              <a:rPr lang="en-US" b="0" i="0" dirty="0" err="1">
                <a:solidFill>
                  <a:srgbClr val="161616"/>
                </a:solidFill>
                <a:effectLst/>
                <a:latin typeface="Segoe UI" panose="020B0502040204020203" pitchFamily="34" charset="0"/>
              </a:rPr>
              <a:t>init</a:t>
            </a:r>
            <a:r>
              <a:rPr lang="en-US" b="0" i="0" dirty="0">
                <a:solidFill>
                  <a:srgbClr val="161616"/>
                </a:solidFill>
                <a:effectLst/>
                <a:latin typeface="Segoe UI" panose="020B0502040204020203" pitchFamily="34" charset="0"/>
              </a:rPr>
              <a:t> accessors instead of set accessors for properties and indexers. Callers can use property initializer syntax to set these values in creation expressions, but those properties are </a:t>
            </a:r>
            <a:r>
              <a:rPr lang="en-US" b="0" i="0" dirty="0" err="1">
                <a:solidFill>
                  <a:srgbClr val="161616"/>
                </a:solidFill>
                <a:effectLst/>
                <a:latin typeface="Segoe UI" panose="020B0502040204020203" pitchFamily="34" charset="0"/>
              </a:rPr>
              <a:t>readonly</a:t>
            </a:r>
            <a:r>
              <a:rPr lang="en-US" b="0" i="0" dirty="0">
                <a:solidFill>
                  <a:srgbClr val="161616"/>
                </a:solidFill>
                <a:effectLst/>
                <a:latin typeface="Segoe UI" panose="020B0502040204020203" pitchFamily="34" charset="0"/>
              </a:rPr>
              <a:t> once construction has completed. Init only setters provide a window to change state. That window closes when the construction phase ends. The construction phase effectively ends after all initialization, including property initializers and with-expressions have completed.</a:t>
            </a:r>
          </a:p>
          <a:p>
            <a:pPr algn="l"/>
            <a:r>
              <a:rPr lang="en-US" b="0" i="0" dirty="0">
                <a:solidFill>
                  <a:srgbClr val="161616"/>
                </a:solidFill>
                <a:effectLst/>
                <a:latin typeface="Segoe UI" panose="020B0502040204020203" pitchFamily="34" charset="0"/>
              </a:rPr>
              <a:t>You can declare </a:t>
            </a:r>
            <a:r>
              <a:rPr lang="en-US" b="0" i="0" dirty="0" err="1">
                <a:solidFill>
                  <a:srgbClr val="161616"/>
                </a:solidFill>
                <a:effectLst/>
                <a:latin typeface="Segoe UI" panose="020B0502040204020203" pitchFamily="34" charset="0"/>
              </a:rPr>
              <a:t>init</a:t>
            </a:r>
            <a:r>
              <a:rPr lang="en-US" b="0" i="0" dirty="0">
                <a:solidFill>
                  <a:srgbClr val="161616"/>
                </a:solidFill>
                <a:effectLst/>
                <a:latin typeface="Segoe UI" panose="020B0502040204020203" pitchFamily="34" charset="0"/>
              </a:rPr>
              <a:t> only setters in any type you write. For example, the following struct defines a weather observation structure:</a:t>
            </a:r>
          </a:p>
          <a:p>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27</a:t>
            </a:fld>
            <a:endParaRPr lang="en-BE"/>
          </a:p>
        </p:txBody>
      </p:sp>
    </p:spTree>
    <p:extLst>
      <p:ext uri="{BB962C8B-B14F-4D97-AF65-F5344CB8AC3E}">
        <p14:creationId xmlns:p14="http://schemas.microsoft.com/office/powerpoint/2010/main" val="3544758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1D1"/>
                </a:solidFill>
                <a:effectLst/>
                <a:latin typeface="Inter"/>
              </a:rPr>
              <a:t>Previous versions of C# brought us </a:t>
            </a:r>
            <a:r>
              <a:rPr lang="en-US" dirty="0"/>
              <a:t>Span&lt;T&gt;</a:t>
            </a:r>
            <a:r>
              <a:rPr lang="en-US" b="0" i="0" dirty="0">
                <a:solidFill>
                  <a:srgbClr val="D1D1D1"/>
                </a:solidFill>
                <a:effectLst/>
                <a:latin typeface="Inter"/>
              </a:rPr>
              <a:t> that allow programmers to leverage direct memory access with the safety of GC-managed language. Unfortunately, it was using an internal type called </a:t>
            </a:r>
            <a:r>
              <a:rPr lang="en-US" dirty="0" err="1"/>
              <a:t>ByReference</a:t>
            </a:r>
            <a:r>
              <a:rPr lang="en-US" dirty="0"/>
              <a:t>&lt;T&gt;</a:t>
            </a:r>
            <a:r>
              <a:rPr lang="en-US" b="0" i="0" dirty="0">
                <a:solidFill>
                  <a:srgbClr val="D1D1D1"/>
                </a:solidFill>
                <a:effectLst/>
                <a:latin typeface="Inter"/>
              </a:rPr>
              <a:t> which means that we could leverage Span but we could not implement the Span equivalent ourselves.</a:t>
            </a:r>
          </a:p>
          <a:p>
            <a:endParaRPr lang="en-US" b="0" i="0" dirty="0">
              <a:solidFill>
                <a:srgbClr val="D1D1D1"/>
              </a:solidFill>
              <a:effectLst/>
              <a:latin typeface="Inter"/>
            </a:endParaRPr>
          </a:p>
          <a:p>
            <a:pPr algn="l"/>
            <a:r>
              <a:rPr lang="en-US" b="0" i="0" dirty="0">
                <a:solidFill>
                  <a:srgbClr val="151515"/>
                </a:solidFill>
                <a:effectLst/>
                <a:latin typeface="RedHatText"/>
              </a:rPr>
              <a:t>n this example, the parameter j and local k are aliases for int </a:t>
            </a:r>
            <a:r>
              <a:rPr lang="en-US" b="0" i="0" dirty="0" err="1">
                <a:solidFill>
                  <a:srgbClr val="151515"/>
                </a:solidFill>
                <a:effectLst/>
                <a:latin typeface="RedHatText"/>
              </a:rPr>
              <a:t>i</a:t>
            </a:r>
            <a:r>
              <a:rPr lang="en-US" b="0" i="0" dirty="0">
                <a:solidFill>
                  <a:srgbClr val="151515"/>
                </a:solidFill>
                <a:effectLst/>
                <a:latin typeface="RedHatText"/>
              </a:rPr>
              <a:t>. When you get their values </a:t>
            </a:r>
            <a:r>
              <a:rPr lang="en-US" b="0" i="0" dirty="0" err="1">
                <a:solidFill>
                  <a:srgbClr val="151515"/>
                </a:solidFill>
                <a:effectLst/>
                <a:latin typeface="RedHatText"/>
              </a:rPr>
              <a:t>i</a:t>
            </a:r>
            <a:r>
              <a:rPr lang="en-US" b="0" i="0" dirty="0">
                <a:solidFill>
                  <a:srgbClr val="151515"/>
                </a:solidFill>
                <a:effectLst/>
                <a:latin typeface="RedHatText"/>
              </a:rPr>
              <a:t> is read, and when you set their values </a:t>
            </a:r>
            <a:r>
              <a:rPr lang="en-US" b="0" i="0" dirty="0" err="1">
                <a:solidFill>
                  <a:srgbClr val="151515"/>
                </a:solidFill>
                <a:effectLst/>
                <a:latin typeface="RedHatText"/>
              </a:rPr>
              <a:t>i</a:t>
            </a:r>
            <a:r>
              <a:rPr lang="en-US" b="0" i="0" dirty="0">
                <a:solidFill>
                  <a:srgbClr val="151515"/>
                </a:solidFill>
                <a:effectLst/>
                <a:latin typeface="RedHatText"/>
              </a:rPr>
              <a:t> is set. The compiler guards the scope. For example, you are allowed to return ref j because the compiler knows that the variable referred to by the parameter will still be in scope. The compiler would not allow you to return ref k because the local ref could point to stack memory that goes out of scope when the method returns.</a:t>
            </a:r>
          </a:p>
          <a:p>
            <a:pPr algn="l"/>
            <a:r>
              <a:rPr lang="en-US" b="0" i="0" dirty="0">
                <a:solidFill>
                  <a:srgbClr val="151515"/>
                </a:solidFill>
                <a:effectLst/>
                <a:latin typeface="RedHatText"/>
              </a:rPr>
              <a:t>As we've just covered, ref variables can point to stack memory, which implies strict scoping rules. ref variables can also point to heap memory, which is managed by the garbage collector (GC). Like variables that have reference types, the GC tracks ref variables.</a:t>
            </a:r>
          </a:p>
          <a:p>
            <a:pPr algn="l"/>
            <a:r>
              <a:rPr lang="en-US" b="0" i="0" dirty="0">
                <a:solidFill>
                  <a:srgbClr val="151515"/>
                </a:solidFill>
                <a:effectLst/>
                <a:latin typeface="RedHatText"/>
              </a:rPr>
              <a:t>C# 8 (.NET Core 2.1) introduced ref struct and used it to implement Span. The Span type is an abstraction for memory that is on either the stack or the heap. A ref struct can live only on the stack.</a:t>
            </a:r>
          </a:p>
          <a:p>
            <a:pPr algn="l"/>
            <a:r>
              <a:rPr lang="en-US" b="0" i="0" dirty="0">
                <a:solidFill>
                  <a:srgbClr val="151515"/>
                </a:solidFill>
                <a:effectLst/>
                <a:latin typeface="RedHatText"/>
              </a:rPr>
              <a:t>To represent memory, Span needs two fields: a ref field that points to the first element of the memory and a length field to store the length of the memory.</a:t>
            </a:r>
          </a:p>
          <a:p>
            <a:pPr algn="l"/>
            <a:r>
              <a:rPr lang="en-US" b="0" i="0" dirty="0">
                <a:solidFill>
                  <a:srgbClr val="151515"/>
                </a:solidFill>
                <a:effectLst/>
                <a:latin typeface="RedHatText"/>
              </a:rPr>
              <a:t>In previous versions of .NET, the Span implementation was handled internally by the runtime.</a:t>
            </a:r>
          </a:p>
          <a:p>
            <a:pPr algn="l"/>
            <a:r>
              <a:rPr lang="en-US" b="0" i="0" dirty="0">
                <a:solidFill>
                  <a:srgbClr val="151515"/>
                </a:solidFill>
                <a:effectLst/>
                <a:latin typeface="RedHatText"/>
              </a:rPr>
              <a:t>C# 11 introduces ref fields as a first-class language concept. This construct lets you describe your Span type and define your own ref structs that have ref fields. For example, you can create a type that is used to read information from a large struct that can be on the stack, be on the heap, or even be unmanaged memory:</a:t>
            </a:r>
          </a:p>
          <a:p>
            <a:endParaRPr lang="fr-BE" dirty="0"/>
          </a:p>
          <a:p>
            <a:r>
              <a:rPr lang="en-US" dirty="0"/>
              <a:t>https://developers.redhat.com/articles/2023/01/11/5-new-advanced-features-improving-c-11#ref_fields</a:t>
            </a:r>
            <a:endParaRPr lang="en-BE" dirty="0"/>
          </a:p>
        </p:txBody>
      </p:sp>
      <p:sp>
        <p:nvSpPr>
          <p:cNvPr id="4" name="Slide Number Placeholder 3"/>
          <p:cNvSpPr>
            <a:spLocks noGrp="1"/>
          </p:cNvSpPr>
          <p:nvPr>
            <p:ph type="sldNum" sz="quarter" idx="5"/>
          </p:nvPr>
        </p:nvSpPr>
        <p:spPr/>
        <p:txBody>
          <a:bodyPr/>
          <a:lstStyle/>
          <a:p>
            <a:fld id="{7C9D5283-4E53-4EF3-8138-58985F8A28AD}" type="slidenum">
              <a:rPr lang="en-BE" smtClean="0"/>
              <a:t>29</a:t>
            </a:fld>
            <a:endParaRPr lang="en-BE"/>
          </a:p>
        </p:txBody>
      </p:sp>
    </p:spTree>
    <p:extLst>
      <p:ext uri="{BB962C8B-B14F-4D97-AF65-F5344CB8AC3E}">
        <p14:creationId xmlns:p14="http://schemas.microsoft.com/office/powerpoint/2010/main" val="2637093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F8FA9"/>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nl-BE">
              <a:solidFill>
                <a:schemeClr val="bg1"/>
              </a:solidFill>
            </a:endParaRPr>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63" y="0"/>
            <a:ext cx="6855937" cy="6858000"/>
          </a:xfrm>
          <a:prstGeom prst="rect">
            <a:avLst/>
          </a:prstGeom>
        </p:spPr>
      </p:pic>
      <p:sp>
        <p:nvSpPr>
          <p:cNvPr id="2" name="Title 1"/>
          <p:cNvSpPr>
            <a:spLocks noGrp="1"/>
          </p:cNvSpPr>
          <p:nvPr>
            <p:ph type="ctrTitle" hasCustomPrompt="1"/>
          </p:nvPr>
        </p:nvSpPr>
        <p:spPr>
          <a:xfrm>
            <a:off x="202716" y="323851"/>
            <a:ext cx="10795483" cy="2436812"/>
          </a:xfrm>
        </p:spPr>
        <p:txBody>
          <a:bodyPr anchor="b"/>
          <a:lstStyle>
            <a:lvl1pPr algn="l">
              <a:defRPr sz="6000">
                <a:solidFill>
                  <a:schemeClr val="bg1"/>
                </a:solidFill>
              </a:defRPr>
            </a:lvl1pPr>
          </a:lstStyle>
          <a:p>
            <a:r>
              <a:rPr lang="en-US" dirty="0"/>
              <a:t>CLICK TO EDIT MASTER </a:t>
            </a:r>
            <a:br>
              <a:rPr lang="en-US" dirty="0"/>
            </a:br>
            <a:r>
              <a:rPr lang="en-US" dirty="0"/>
              <a:t>TITLE STYLE</a:t>
            </a:r>
            <a:endParaRPr lang="nl-BE"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665" y="6314054"/>
            <a:ext cx="458485" cy="455046"/>
          </a:xfrm>
          <a:prstGeom prst="rect">
            <a:avLst/>
          </a:prstGeom>
        </p:spPr>
      </p:pic>
    </p:spTree>
    <p:extLst>
      <p:ext uri="{BB962C8B-B14F-4D97-AF65-F5344CB8AC3E}">
        <p14:creationId xmlns:p14="http://schemas.microsoft.com/office/powerpoint/2010/main" val="20688563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Slide Number Placeholder 5"/>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3305428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Slide Number Placeholder 5"/>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989893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Aangepaste indeling">
    <p:spTree>
      <p:nvGrpSpPr>
        <p:cNvPr id="1" name=""/>
        <p:cNvGrpSpPr/>
        <p:nvPr/>
      </p:nvGrpSpPr>
      <p:grpSpPr>
        <a:xfrm>
          <a:off x="0" y="0"/>
          <a:ext cx="0" cy="0"/>
          <a:chOff x="0" y="0"/>
          <a:chExt cx="0" cy="0"/>
        </a:xfrm>
      </p:grpSpPr>
      <p:sp>
        <p:nvSpPr>
          <p:cNvPr id="5" name="Rechthoek 4"/>
          <p:cNvSpPr/>
          <p:nvPr userDrawn="1"/>
        </p:nvSpPr>
        <p:spPr>
          <a:xfrm>
            <a:off x="0" y="-5074"/>
            <a:ext cx="12192000" cy="6858000"/>
          </a:xfrm>
          <a:prstGeom prst="rect">
            <a:avLst/>
          </a:prstGeom>
          <a:solidFill>
            <a:srgbClr val="12A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userDrawn="1"/>
        </p:nvSpPr>
        <p:spPr>
          <a:xfrm>
            <a:off x="10781293" y="6496050"/>
            <a:ext cx="1410707" cy="307777"/>
          </a:xfrm>
          <a:prstGeom prst="rect">
            <a:avLst/>
          </a:prstGeom>
          <a:noFill/>
        </p:spPr>
        <p:txBody>
          <a:bodyPr wrap="none" rtlCol="0">
            <a:spAutoFit/>
          </a:bodyPr>
          <a:lstStyle/>
          <a:p>
            <a:r>
              <a:rPr lang="nl-BE" sz="1400" dirty="0">
                <a:solidFill>
                  <a:schemeClr val="bg1"/>
                </a:solidFill>
              </a:rPr>
              <a:t>@kevinderudder</a:t>
            </a:r>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58677" y="1957076"/>
            <a:ext cx="6855937" cy="6858000"/>
          </a:xfrm>
          <a:prstGeom prst="rect">
            <a:avLst/>
          </a:prstGeom>
        </p:spPr>
      </p:pic>
    </p:spTree>
    <p:extLst>
      <p:ext uri="{BB962C8B-B14F-4D97-AF65-F5344CB8AC3E}">
        <p14:creationId xmlns:p14="http://schemas.microsoft.com/office/powerpoint/2010/main" val="175123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Aangepaste indeling">
    <p:spTree>
      <p:nvGrpSpPr>
        <p:cNvPr id="1" name=""/>
        <p:cNvGrpSpPr/>
        <p:nvPr/>
      </p:nvGrpSpPr>
      <p:grpSpPr>
        <a:xfrm>
          <a:off x="0" y="0"/>
          <a:ext cx="0" cy="0"/>
          <a:chOff x="0" y="0"/>
          <a:chExt cx="0" cy="0"/>
        </a:xfrm>
      </p:grpSpPr>
      <p:sp>
        <p:nvSpPr>
          <p:cNvPr id="13" name="Rechthoek 12"/>
          <p:cNvSpPr/>
          <p:nvPr userDrawn="1"/>
        </p:nvSpPr>
        <p:spPr>
          <a:xfrm>
            <a:off x="0" y="-5074"/>
            <a:ext cx="12192000" cy="6858000"/>
          </a:xfrm>
          <a:prstGeom prst="rect">
            <a:avLst/>
          </a:prstGeom>
          <a:solidFill>
            <a:srgbClr val="12A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cap="all" baseline="0" dirty="0"/>
          </a:p>
        </p:txBody>
      </p:sp>
      <p:sp>
        <p:nvSpPr>
          <p:cNvPr id="5" name="Tijdelijke aanduiding voor titel 1"/>
          <p:cNvSpPr>
            <a:spLocks noGrp="1"/>
          </p:cNvSpPr>
          <p:nvPr>
            <p:ph type="title"/>
          </p:nvPr>
        </p:nvSpPr>
        <p:spPr>
          <a:xfrm>
            <a:off x="541867" y="2425701"/>
            <a:ext cx="10515600" cy="457199"/>
          </a:xfrm>
          <a:prstGeom prst="rect">
            <a:avLst/>
          </a:prstGeom>
        </p:spPr>
        <p:txBody>
          <a:bodyPr vert="horz" lIns="91440" tIns="45720" rIns="91440" bIns="45720" rtlCol="0" anchor="ctr">
            <a:normAutofit/>
          </a:bodyPr>
          <a:lstStyle>
            <a:lvl1pPr>
              <a:defRPr sz="2800" b="1" cap="all" baseline="0">
                <a:solidFill>
                  <a:schemeClr val="bg1"/>
                </a:solidFill>
                <a:latin typeface="Segoe UI" panose="020B0502040204020203" pitchFamily="34" charset="0"/>
                <a:ea typeface="Verdana" charset="0"/>
                <a:cs typeface="Segoe UI" panose="020B0502040204020203" pitchFamily="34" charset="0"/>
              </a:defRPr>
            </a:lvl1pPr>
          </a:lstStyle>
          <a:p>
            <a:r>
              <a:rPr lang="nl-NL" dirty="0"/>
              <a:t>Titeltekst</a:t>
            </a:r>
          </a:p>
        </p:txBody>
      </p:sp>
      <p:sp>
        <p:nvSpPr>
          <p:cNvPr id="6" name="Tijdelijke aanduiding voor tekst 2"/>
          <p:cNvSpPr>
            <a:spLocks noGrp="1"/>
          </p:cNvSpPr>
          <p:nvPr>
            <p:ph idx="1" hasCustomPrompt="1"/>
          </p:nvPr>
        </p:nvSpPr>
        <p:spPr>
          <a:xfrm>
            <a:off x="541867" y="2882900"/>
            <a:ext cx="10515600" cy="731308"/>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nl-NL" sz="2200" u="none" baseline="0" smtClean="0">
                <a:solidFill>
                  <a:schemeClr val="bg1"/>
                </a:solidFill>
                <a:latin typeface="Segoe UI" panose="020B0502040204020203" pitchFamily="34" charset="0"/>
                <a:cs typeface="Segoe UI" panose="020B0502040204020203"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nl-NL" dirty="0"/>
              <a:t>Hoofdtekst - niveau één</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nl-NL"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58677" y="1957076"/>
            <a:ext cx="6855937" cy="6858000"/>
          </a:xfrm>
          <a:prstGeom prst="rect">
            <a:avLst/>
          </a:prstGeom>
        </p:spPr>
      </p:pic>
      <p:sp>
        <p:nvSpPr>
          <p:cNvPr id="11" name="TextBox 10"/>
          <p:cNvSpPr txBox="1"/>
          <p:nvPr userDrawn="1"/>
        </p:nvSpPr>
        <p:spPr>
          <a:xfrm>
            <a:off x="10781293" y="6496050"/>
            <a:ext cx="1410707" cy="307777"/>
          </a:xfrm>
          <a:prstGeom prst="rect">
            <a:avLst/>
          </a:prstGeom>
          <a:noFill/>
        </p:spPr>
        <p:txBody>
          <a:bodyPr wrap="none" rtlCol="0">
            <a:spAutoFit/>
          </a:bodyPr>
          <a:lstStyle/>
          <a:p>
            <a:r>
              <a:rPr lang="nl-BE" sz="1400" dirty="0">
                <a:solidFill>
                  <a:schemeClr val="bg1"/>
                </a:solidFill>
              </a:rPr>
              <a:t>@kevinderudder</a:t>
            </a:r>
          </a:p>
        </p:txBody>
      </p:sp>
      <p:pic>
        <p:nvPicPr>
          <p:cNvPr id="7" name="Picture 6">
            <a:extLst>
              <a:ext uri="{FF2B5EF4-FFF2-40B4-BE49-F238E27FC236}">
                <a16:creationId xmlns:a16="http://schemas.microsoft.com/office/drawing/2014/main" id="{EC7857F1-5719-48A1-B431-94D7A25DF15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665" y="6314054"/>
            <a:ext cx="458485" cy="455046"/>
          </a:xfrm>
          <a:prstGeom prst="rect">
            <a:avLst/>
          </a:prstGeom>
        </p:spPr>
      </p:pic>
    </p:spTree>
    <p:extLst>
      <p:ext uri="{BB962C8B-B14F-4D97-AF65-F5344CB8AC3E}">
        <p14:creationId xmlns:p14="http://schemas.microsoft.com/office/powerpoint/2010/main" val="4047856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Aangepaste indeling">
    <p:spTree>
      <p:nvGrpSpPr>
        <p:cNvPr id="1" name=""/>
        <p:cNvGrpSpPr/>
        <p:nvPr/>
      </p:nvGrpSpPr>
      <p:grpSpPr>
        <a:xfrm>
          <a:off x="0" y="0"/>
          <a:ext cx="0" cy="0"/>
          <a:chOff x="0" y="0"/>
          <a:chExt cx="0" cy="0"/>
        </a:xfrm>
      </p:grpSpPr>
      <p:sp>
        <p:nvSpPr>
          <p:cNvPr id="7" name="Rechthoek 6"/>
          <p:cNvSpPr/>
          <p:nvPr userDrawn="1"/>
        </p:nvSpPr>
        <p:spPr>
          <a:xfrm>
            <a:off x="0" y="-5074"/>
            <a:ext cx="12192000" cy="6858000"/>
          </a:xfrm>
          <a:prstGeom prst="rect">
            <a:avLst/>
          </a:prstGeom>
          <a:solidFill>
            <a:srgbClr val="12A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titel 1"/>
          <p:cNvSpPr>
            <a:spLocks noGrp="1"/>
          </p:cNvSpPr>
          <p:nvPr>
            <p:ph type="title"/>
          </p:nvPr>
        </p:nvSpPr>
        <p:spPr>
          <a:xfrm>
            <a:off x="541867" y="2425701"/>
            <a:ext cx="10515600" cy="457199"/>
          </a:xfrm>
          <a:prstGeom prst="rect">
            <a:avLst/>
          </a:prstGeom>
        </p:spPr>
        <p:txBody>
          <a:bodyPr vert="horz" lIns="91440" tIns="45720" rIns="91440" bIns="45720" rtlCol="0" anchor="ctr">
            <a:normAutofit/>
          </a:bodyPr>
          <a:lstStyle>
            <a:lvl1pPr>
              <a:defRPr sz="2800" b="1">
                <a:solidFill>
                  <a:schemeClr val="bg1"/>
                </a:solidFill>
                <a:latin typeface="Verdana" charset="0"/>
                <a:ea typeface="Verdana" charset="0"/>
                <a:cs typeface="Verdana" charset="0"/>
              </a:defRPr>
            </a:lvl1pPr>
          </a:lstStyle>
          <a:p>
            <a:r>
              <a:rPr lang="nl-NL" dirty="0"/>
              <a:t>Titeltekst</a:t>
            </a:r>
          </a:p>
        </p:txBody>
      </p:sp>
      <p:sp>
        <p:nvSpPr>
          <p:cNvPr id="6" name="Tijdelijke aanduiding voor tekst 2"/>
          <p:cNvSpPr>
            <a:spLocks noGrp="1"/>
          </p:cNvSpPr>
          <p:nvPr>
            <p:ph idx="1" hasCustomPrompt="1"/>
          </p:nvPr>
        </p:nvSpPr>
        <p:spPr>
          <a:xfrm>
            <a:off x="541867" y="2882900"/>
            <a:ext cx="10515600" cy="731308"/>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nl-NL" sz="2200" u="none" baseline="0" smtClean="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nl-NL" dirty="0"/>
              <a:t>Hoofdtekst - niveau één</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nl-NL"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63" y="-5074"/>
            <a:ext cx="6855937" cy="6858000"/>
          </a:xfrm>
          <a:prstGeom prst="rect">
            <a:avLst/>
          </a:prstGeom>
        </p:spPr>
      </p:pic>
      <p:sp>
        <p:nvSpPr>
          <p:cNvPr id="10" name="TextBox 9"/>
          <p:cNvSpPr txBox="1"/>
          <p:nvPr userDrawn="1"/>
        </p:nvSpPr>
        <p:spPr>
          <a:xfrm>
            <a:off x="10781293" y="6496050"/>
            <a:ext cx="1410707" cy="307777"/>
          </a:xfrm>
          <a:prstGeom prst="rect">
            <a:avLst/>
          </a:prstGeom>
          <a:noFill/>
        </p:spPr>
        <p:txBody>
          <a:bodyPr wrap="none" rtlCol="0">
            <a:spAutoFit/>
          </a:bodyPr>
          <a:lstStyle/>
          <a:p>
            <a:r>
              <a:rPr lang="nl-BE" sz="1400" dirty="0">
                <a:solidFill>
                  <a:schemeClr val="bg1"/>
                </a:solidFill>
              </a:rPr>
              <a:t>@kevinderudder</a:t>
            </a:r>
          </a:p>
        </p:txBody>
      </p:sp>
      <p:pic>
        <p:nvPicPr>
          <p:cNvPr id="9" name="Picture 8">
            <a:extLst>
              <a:ext uri="{FF2B5EF4-FFF2-40B4-BE49-F238E27FC236}">
                <a16:creationId xmlns:a16="http://schemas.microsoft.com/office/drawing/2014/main" id="{698E54A6-9B4C-44D2-A8C6-7146EFCFF76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665" y="6314054"/>
            <a:ext cx="458485" cy="455046"/>
          </a:xfrm>
          <a:prstGeom prst="rect">
            <a:avLst/>
          </a:prstGeom>
        </p:spPr>
      </p:pic>
    </p:spTree>
    <p:extLst>
      <p:ext uri="{BB962C8B-B14F-4D97-AF65-F5344CB8AC3E}">
        <p14:creationId xmlns:p14="http://schemas.microsoft.com/office/powerpoint/2010/main" val="2111247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Aangepaste indeling">
    <p:spTree>
      <p:nvGrpSpPr>
        <p:cNvPr id="1" name=""/>
        <p:cNvGrpSpPr/>
        <p:nvPr/>
      </p:nvGrpSpPr>
      <p:grpSpPr>
        <a:xfrm>
          <a:off x="0" y="0"/>
          <a:ext cx="0" cy="0"/>
          <a:chOff x="0" y="0"/>
          <a:chExt cx="0" cy="0"/>
        </a:xfrm>
      </p:grpSpPr>
      <p:sp>
        <p:nvSpPr>
          <p:cNvPr id="8" name="Tijdelijke aanduiding voor titel 1"/>
          <p:cNvSpPr>
            <a:spLocks noGrp="1"/>
          </p:cNvSpPr>
          <p:nvPr>
            <p:ph type="title"/>
          </p:nvPr>
        </p:nvSpPr>
        <p:spPr>
          <a:xfrm>
            <a:off x="176283" y="146762"/>
            <a:ext cx="11779156" cy="624338"/>
          </a:xfrm>
          <a:prstGeom prst="rect">
            <a:avLst/>
          </a:prstGeom>
        </p:spPr>
        <p:txBody>
          <a:bodyPr vert="horz" lIns="91440" tIns="45720" rIns="91440" bIns="45720" rtlCol="0" anchor="ctr">
            <a:normAutofit/>
          </a:bodyPr>
          <a:lstStyle>
            <a:lvl1pPr>
              <a:defRPr>
                <a:latin typeface="Segoe UI" panose="020B0502040204020203" pitchFamily="34" charset="0"/>
                <a:ea typeface="Verdana" charset="0"/>
                <a:cs typeface="Segoe UI" panose="020B0502040204020203" pitchFamily="34" charset="0"/>
              </a:defRPr>
            </a:lvl1pPr>
          </a:lstStyle>
          <a:p>
            <a:r>
              <a:rPr lang="nl-NL" dirty="0"/>
              <a:t>Titeltekst</a:t>
            </a:r>
          </a:p>
        </p:txBody>
      </p:sp>
      <p:sp>
        <p:nvSpPr>
          <p:cNvPr id="9" name="Tijdelijke aanduiding voor tekst 2"/>
          <p:cNvSpPr>
            <a:spLocks noGrp="1"/>
          </p:cNvSpPr>
          <p:nvPr>
            <p:ph idx="1" hasCustomPrompt="1"/>
          </p:nvPr>
        </p:nvSpPr>
        <p:spPr>
          <a:xfrm>
            <a:off x="176284" y="944137"/>
            <a:ext cx="11779156" cy="5232826"/>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a:solidFill>
                  <a:schemeClr val="tx1"/>
                </a:solidFill>
                <a:latin typeface="Segoe UI" panose="020B0502040204020203" pitchFamily="34" charset="0"/>
                <a:ea typeface="Verdana" panose="020B0604030504040204" pitchFamily="34" charset="0"/>
                <a:cs typeface="Segoe UI" panose="020B0502040204020203"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nl-NL" sz="28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4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0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2024343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Aangepaste indeling">
    <p:spTree>
      <p:nvGrpSpPr>
        <p:cNvPr id="1" name=""/>
        <p:cNvGrpSpPr/>
        <p:nvPr/>
      </p:nvGrpSpPr>
      <p:grpSpPr>
        <a:xfrm>
          <a:off x="0" y="0"/>
          <a:ext cx="0" cy="0"/>
          <a:chOff x="0" y="0"/>
          <a:chExt cx="0" cy="0"/>
        </a:xfrm>
      </p:grpSpPr>
      <p:sp>
        <p:nvSpPr>
          <p:cNvPr id="9"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sp>
        <p:nvSpPr>
          <p:cNvPr id="10" name="Tijdelijke aanduiding voor tekst 2"/>
          <p:cNvSpPr>
            <a:spLocks noGrp="1"/>
          </p:cNvSpPr>
          <p:nvPr>
            <p:ph idx="1" hasCustomPrompt="1"/>
          </p:nvPr>
        </p:nvSpPr>
        <p:spPr>
          <a:xfrm>
            <a:off x="838200" y="1832380"/>
            <a:ext cx="5187043" cy="4342996"/>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nl-NL" sz="28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4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0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1" name="Tijdelijke aanduiding voor tekst 2"/>
          <p:cNvSpPr>
            <a:spLocks noGrp="1"/>
          </p:cNvSpPr>
          <p:nvPr>
            <p:ph idx="11" hasCustomPrompt="1"/>
          </p:nvPr>
        </p:nvSpPr>
        <p:spPr>
          <a:xfrm>
            <a:off x="6124073" y="1832380"/>
            <a:ext cx="5239275" cy="4342996"/>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nl-NL" sz="28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4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0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2935754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angepaste indeling">
    <p:spTree>
      <p:nvGrpSpPr>
        <p:cNvPr id="1" name=""/>
        <p:cNvGrpSpPr/>
        <p:nvPr/>
      </p:nvGrpSpPr>
      <p:grpSpPr>
        <a:xfrm>
          <a:off x="0" y="0"/>
          <a:ext cx="0" cy="0"/>
          <a:chOff x="0" y="0"/>
          <a:chExt cx="0" cy="0"/>
        </a:xfrm>
      </p:grpSpPr>
      <p:sp>
        <p:nvSpPr>
          <p:cNvPr id="7"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sp>
        <p:nvSpPr>
          <p:cNvPr id="8" name="Tijdelijke aanduiding voor tekst 2"/>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nl-NL" sz="28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4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0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433778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Aangepaste indeling">
    <p:spTree>
      <p:nvGrpSpPr>
        <p:cNvPr id="1" name=""/>
        <p:cNvGrpSpPr/>
        <p:nvPr/>
      </p:nvGrpSpPr>
      <p:grpSpPr>
        <a:xfrm>
          <a:off x="0" y="0"/>
          <a:ext cx="0" cy="0"/>
          <a:chOff x="0" y="0"/>
          <a:chExt cx="0" cy="0"/>
        </a:xfrm>
      </p:grpSpPr>
      <p:sp>
        <p:nvSpPr>
          <p:cNvPr id="8" name="Tijdelijke aanduiding voor titel 1"/>
          <p:cNvSpPr>
            <a:spLocks noGrp="1"/>
          </p:cNvSpPr>
          <p:nvPr>
            <p:ph type="title"/>
          </p:nvPr>
        </p:nvSpPr>
        <p:spPr>
          <a:xfrm>
            <a:off x="838200" y="365125"/>
            <a:ext cx="10525148"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sp>
        <p:nvSpPr>
          <p:cNvPr id="9" name="Tijdelijke aanduiding voor tekst 2"/>
          <p:cNvSpPr>
            <a:spLocks noGrp="1"/>
          </p:cNvSpPr>
          <p:nvPr>
            <p:ph idx="1" hasCustomPrompt="1"/>
          </p:nvPr>
        </p:nvSpPr>
        <p:spPr>
          <a:xfrm>
            <a:off x="838200" y="1832380"/>
            <a:ext cx="5187043" cy="4342996"/>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nl-NL" sz="28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4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0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0" name="Tijdelijke aanduiding voor tekst 2"/>
          <p:cNvSpPr>
            <a:spLocks noGrp="1"/>
          </p:cNvSpPr>
          <p:nvPr>
            <p:ph idx="11" hasCustomPrompt="1"/>
          </p:nvPr>
        </p:nvSpPr>
        <p:spPr>
          <a:xfrm>
            <a:off x="6124073" y="1832380"/>
            <a:ext cx="5239275" cy="4342996"/>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nl-NL" sz="28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4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0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2195591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9" name="Rechthoek 8"/>
          <p:cNvSpPr/>
          <p:nvPr userDrawn="1"/>
        </p:nvSpPr>
        <p:spPr>
          <a:xfrm>
            <a:off x="8068822" y="-26760"/>
            <a:ext cx="4123178" cy="6879686"/>
          </a:xfrm>
          <a:prstGeom prst="rect">
            <a:avLst/>
          </a:prstGeom>
          <a:solidFill>
            <a:srgbClr val="12A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8822" y="0"/>
            <a:ext cx="6858000" cy="6858000"/>
          </a:xfrm>
          <a:prstGeom prst="rect">
            <a:avLst/>
          </a:prstGeom>
        </p:spPr>
      </p:pic>
      <p:sp>
        <p:nvSpPr>
          <p:cNvPr id="6" name="Tijdelijke aanduiding voor titel 1"/>
          <p:cNvSpPr>
            <a:spLocks noGrp="1"/>
          </p:cNvSpPr>
          <p:nvPr>
            <p:ph type="title"/>
          </p:nvPr>
        </p:nvSpPr>
        <p:spPr>
          <a:xfrm>
            <a:off x="838200" y="365125"/>
            <a:ext cx="6738257"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sp>
        <p:nvSpPr>
          <p:cNvPr id="7" name="Tijdelijke aanduiding voor tekst 2"/>
          <p:cNvSpPr>
            <a:spLocks noGrp="1"/>
          </p:cNvSpPr>
          <p:nvPr>
            <p:ph idx="1" hasCustomPrompt="1"/>
          </p:nvPr>
        </p:nvSpPr>
        <p:spPr>
          <a:xfrm>
            <a:off x="838200" y="1825625"/>
            <a:ext cx="6738257" cy="4351338"/>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nl-NL" sz="28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4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0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1972857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lvl1pPr marL="457200" indent="-45720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Slide Number Placeholder 5"/>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1093568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angepaste indeling">
    <p:spTree>
      <p:nvGrpSpPr>
        <p:cNvPr id="1" name=""/>
        <p:cNvGrpSpPr/>
        <p:nvPr/>
      </p:nvGrpSpPr>
      <p:grpSpPr>
        <a:xfrm>
          <a:off x="0" y="0"/>
          <a:ext cx="0" cy="0"/>
          <a:chOff x="0" y="0"/>
          <a:chExt cx="0" cy="0"/>
        </a:xfrm>
      </p:grpSpPr>
      <p:sp>
        <p:nvSpPr>
          <p:cNvPr id="6" name="Tijdelijke aanduiding voor titel 1"/>
          <p:cNvSpPr>
            <a:spLocks noGrp="1"/>
          </p:cNvSpPr>
          <p:nvPr>
            <p:ph type="title"/>
          </p:nvPr>
        </p:nvSpPr>
        <p:spPr>
          <a:xfrm>
            <a:off x="838200" y="365125"/>
            <a:ext cx="6738257"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sp>
        <p:nvSpPr>
          <p:cNvPr id="7" name="Tijdelijke aanduiding voor tekst 2"/>
          <p:cNvSpPr>
            <a:spLocks noGrp="1"/>
          </p:cNvSpPr>
          <p:nvPr>
            <p:ph idx="1" hasCustomPrompt="1"/>
          </p:nvPr>
        </p:nvSpPr>
        <p:spPr>
          <a:xfrm>
            <a:off x="838200" y="1825625"/>
            <a:ext cx="6738257" cy="4351338"/>
          </a:xfrm>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nl-NL" sz="28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4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20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3235" t="-168" r="30329" b="973"/>
          <a:stretch/>
        </p:blipFill>
        <p:spPr>
          <a:xfrm>
            <a:off x="7967242" y="-145765"/>
            <a:ext cx="4591289" cy="7293135"/>
          </a:xfrm>
          <a:prstGeom prst="rect">
            <a:avLst/>
          </a:prstGeom>
        </p:spPr>
      </p:pic>
    </p:spTree>
    <p:extLst>
      <p:ext uri="{BB962C8B-B14F-4D97-AF65-F5344CB8AC3E}">
        <p14:creationId xmlns:p14="http://schemas.microsoft.com/office/powerpoint/2010/main" val="1348767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Aangepaste indeling">
    <p:spTree>
      <p:nvGrpSpPr>
        <p:cNvPr id="1" name=""/>
        <p:cNvGrpSpPr/>
        <p:nvPr/>
      </p:nvGrpSpPr>
      <p:grpSpPr>
        <a:xfrm>
          <a:off x="0" y="0"/>
          <a:ext cx="0" cy="0"/>
          <a:chOff x="0" y="0"/>
          <a:chExt cx="0" cy="0"/>
        </a:xfrm>
      </p:grpSpPr>
      <p:sp>
        <p:nvSpPr>
          <p:cNvPr id="5" name="Rechthoek 4"/>
          <p:cNvSpPr/>
          <p:nvPr userDrawn="1"/>
        </p:nvSpPr>
        <p:spPr>
          <a:xfrm>
            <a:off x="0" y="-5074"/>
            <a:ext cx="12192000" cy="6858000"/>
          </a:xfrm>
          <a:prstGeom prst="rect">
            <a:avLst/>
          </a:prstGeom>
          <a:solidFill>
            <a:srgbClr val="12A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userDrawn="1"/>
        </p:nvSpPr>
        <p:spPr>
          <a:xfrm>
            <a:off x="10781293" y="6496050"/>
            <a:ext cx="1410707" cy="307777"/>
          </a:xfrm>
          <a:prstGeom prst="rect">
            <a:avLst/>
          </a:prstGeom>
          <a:noFill/>
        </p:spPr>
        <p:txBody>
          <a:bodyPr wrap="none" rtlCol="0">
            <a:spAutoFit/>
          </a:bodyPr>
          <a:lstStyle/>
          <a:p>
            <a:r>
              <a:rPr lang="nl-BE" sz="1400" dirty="0">
                <a:solidFill>
                  <a:schemeClr val="bg1"/>
                </a:solidFill>
              </a:rPr>
              <a:t>@kevinderudder</a:t>
            </a:r>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58677" y="1957076"/>
            <a:ext cx="6855937" cy="6858000"/>
          </a:xfrm>
          <a:prstGeom prst="rect">
            <a:avLst/>
          </a:prstGeom>
        </p:spPr>
      </p:pic>
    </p:spTree>
    <p:extLst>
      <p:ext uri="{BB962C8B-B14F-4D97-AF65-F5344CB8AC3E}">
        <p14:creationId xmlns:p14="http://schemas.microsoft.com/office/powerpoint/2010/main" val="967872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27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lvl1pPr marL="457200" indent="-45720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Slide Number Placeholder 5"/>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1658365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42312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Slide Number Placeholder 6"/>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4221977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A21E2C7-FD57-4847-B147-1173DC336ECD}" type="datetimeFigureOut">
              <a:rPr lang="nl-BE" smtClean="0"/>
              <a:t>13/03/2023</a:t>
            </a:fld>
            <a:endParaRPr lang="nl-BE"/>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1478287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5" name="Slide Number Placeholder 4"/>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1456956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488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308799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D26A5FEF-D082-496D-896F-442D086A72E3}" type="slidenum">
              <a:rPr lang="nl-BE" smtClean="0"/>
              <a:t>‹#›</a:t>
            </a:fld>
            <a:endParaRPr lang="nl-BE"/>
          </a:p>
        </p:txBody>
      </p:sp>
    </p:spTree>
    <p:extLst>
      <p:ext uri="{BB962C8B-B14F-4D97-AF65-F5344CB8AC3E}">
        <p14:creationId xmlns:p14="http://schemas.microsoft.com/office/powerpoint/2010/main" val="604617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419" y="116235"/>
            <a:ext cx="11519727" cy="86850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416169" y="1273738"/>
            <a:ext cx="11362818" cy="4997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Slide Number Placeholder 5"/>
          <p:cNvSpPr>
            <a:spLocks noGrp="1"/>
          </p:cNvSpPr>
          <p:nvPr>
            <p:ph type="sldNum" sz="quarter" idx="4"/>
          </p:nvPr>
        </p:nvSpPr>
        <p:spPr>
          <a:xfrm>
            <a:off x="90357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A5FEF-D082-496D-896F-442D086A72E3}" type="slidenum">
              <a:rPr lang="nl-BE" smtClean="0"/>
              <a:t>‹#›</a:t>
            </a:fld>
            <a:endParaRPr lang="nl-BE"/>
          </a:p>
        </p:txBody>
      </p:sp>
      <p:pic>
        <p:nvPicPr>
          <p:cNvPr id="8" name="Picture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811000" y="6400419"/>
            <a:ext cx="279078" cy="276985"/>
          </a:xfrm>
          <a:prstGeom prst="rect">
            <a:avLst/>
          </a:prstGeom>
        </p:spPr>
      </p:pic>
    </p:spTree>
    <p:extLst>
      <p:ext uri="{BB962C8B-B14F-4D97-AF65-F5344CB8AC3E}">
        <p14:creationId xmlns:p14="http://schemas.microsoft.com/office/powerpoint/2010/main" val="2561808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57200" indent="-4572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userDrawn="1"/>
        </p:nvSpPr>
        <p:spPr>
          <a:xfrm>
            <a:off x="10781293" y="6496050"/>
            <a:ext cx="1410707" cy="307777"/>
          </a:xfrm>
          <a:prstGeom prst="rect">
            <a:avLst/>
          </a:prstGeom>
          <a:noFill/>
        </p:spPr>
        <p:txBody>
          <a:bodyPr wrap="none" rtlCol="0">
            <a:spAutoFit/>
          </a:bodyPr>
          <a:lstStyle/>
          <a:p>
            <a:r>
              <a:rPr lang="nl-BE" sz="1400" dirty="0">
                <a:solidFill>
                  <a:srgbClr val="5D7291"/>
                </a:solidFill>
              </a:rPr>
              <a:t>@kevinderudder</a:t>
            </a:r>
          </a:p>
        </p:txBody>
      </p:sp>
    </p:spTree>
    <p:extLst>
      <p:ext uri="{BB962C8B-B14F-4D97-AF65-F5344CB8AC3E}">
        <p14:creationId xmlns:p14="http://schemas.microsoft.com/office/powerpoint/2010/main" val="4018723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Lst>
  <p:txStyles>
    <p:titleStyle>
      <a:lvl1pPr algn="l" defTabSz="914400" rtl="0" eaLnBrk="1" latinLnBrk="0" hangingPunct="1">
        <a:lnSpc>
          <a:spcPct val="90000"/>
        </a:lnSpc>
        <a:spcBef>
          <a:spcPct val="0"/>
        </a:spcBef>
        <a:buNone/>
        <a:defRPr sz="2800" b="1" kern="1200">
          <a:solidFill>
            <a:schemeClr val="tx1"/>
          </a:solidFill>
          <a:latin typeface="Verdana" charset="0"/>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learn.microsoft.com/en-us/dotnet/core/whats-new/dotnet-7"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evblogs.microsoft.com/dotnet/performance-improvements-in-aspnet-core-7/" TargetMode="External"/><Relationship Id="rId2" Type="http://schemas.openxmlformats.org/officeDocument/2006/relationships/hyperlink" Target="https://devblogs.microsoft.com/dotnet/performance_improvements_in_net_7/"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blogs.microsoft.com/dotnet/regular-expression-improvements-in-dotnet-7/"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thecodeblogger.com/2022/09/19/c-11-introducing-list-patterns-matchin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devblogs.microsoft.com/dotnet/announcing-dotnet-7/"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606" y="-665052"/>
            <a:ext cx="10795483" cy="2436812"/>
          </a:xfrm>
        </p:spPr>
        <p:txBody>
          <a:bodyPr/>
          <a:lstStyle/>
          <a:p>
            <a:r>
              <a:rPr lang="nl-BE" sz="8000" b="1" dirty="0">
                <a:latin typeface="Consolas" panose="020B0609020204030204" pitchFamily="49" charset="0"/>
              </a:rPr>
              <a:t>C#11</a:t>
            </a:r>
            <a:endParaRPr lang="nl-BE" cap="small" dirty="0"/>
          </a:p>
        </p:txBody>
      </p:sp>
      <p:sp>
        <p:nvSpPr>
          <p:cNvPr id="3" name="TextBox 2">
            <a:extLst>
              <a:ext uri="{FF2B5EF4-FFF2-40B4-BE49-F238E27FC236}">
                <a16:creationId xmlns:a16="http://schemas.microsoft.com/office/drawing/2014/main" id="{BCDF9D27-CFCA-D976-0785-2EEC497A6654}"/>
              </a:ext>
            </a:extLst>
          </p:cNvPr>
          <p:cNvSpPr txBox="1"/>
          <p:nvPr/>
        </p:nvSpPr>
        <p:spPr>
          <a:xfrm>
            <a:off x="413501" y="1613118"/>
            <a:ext cx="10611692" cy="1815882"/>
          </a:xfrm>
          <a:prstGeom prst="rect">
            <a:avLst/>
          </a:prstGeom>
          <a:noFill/>
        </p:spPr>
        <p:txBody>
          <a:bodyPr wrap="square">
            <a:spAutoFit/>
          </a:bodyPr>
          <a:lstStyle/>
          <a:p>
            <a:r>
              <a:rPr lang="en-US" sz="2800" dirty="0">
                <a:solidFill>
                  <a:schemeClr val="bg1"/>
                </a:solidFill>
                <a:latin typeface="Cascadia Mono" panose="020B0609020000020004" pitchFamily="49" charset="0"/>
              </a:rPr>
              <a:t>&lt;</a:t>
            </a:r>
            <a:r>
              <a:rPr lang="en-US" sz="2800" dirty="0" err="1">
                <a:solidFill>
                  <a:schemeClr val="bg1"/>
                </a:solidFill>
                <a:latin typeface="Cascadia Mono" panose="020B0609020000020004" pitchFamily="49" charset="0"/>
              </a:rPr>
              <a:t>PropertyGroup</a:t>
            </a:r>
            <a:r>
              <a:rPr lang="en-US" sz="2800" dirty="0">
                <a:solidFill>
                  <a:schemeClr val="bg1"/>
                </a:solidFill>
                <a:latin typeface="Cascadia Mono" panose="020B0609020000020004" pitchFamily="49" charset="0"/>
              </a:rPr>
              <a:t>&gt;</a:t>
            </a:r>
          </a:p>
          <a:p>
            <a:r>
              <a:rPr lang="en-US" sz="2800" dirty="0">
                <a:solidFill>
                  <a:schemeClr val="bg1"/>
                </a:solidFill>
                <a:latin typeface="Cascadia Mono" panose="020B0609020000020004" pitchFamily="49" charset="0"/>
              </a:rPr>
              <a:t>	&lt;</a:t>
            </a:r>
            <a:r>
              <a:rPr lang="en-US" sz="2800" dirty="0" err="1">
                <a:solidFill>
                  <a:schemeClr val="bg1"/>
                </a:solidFill>
                <a:latin typeface="Cascadia Mono" panose="020B0609020000020004" pitchFamily="49" charset="0"/>
              </a:rPr>
              <a:t>TargetFramework</a:t>
            </a:r>
            <a:r>
              <a:rPr lang="en-US" sz="2800" dirty="0">
                <a:solidFill>
                  <a:schemeClr val="bg1"/>
                </a:solidFill>
                <a:latin typeface="Cascadia Mono" panose="020B0609020000020004" pitchFamily="49" charset="0"/>
              </a:rPr>
              <a:t>&gt;net7.0&lt;/</a:t>
            </a:r>
            <a:r>
              <a:rPr lang="en-US" sz="2800" dirty="0" err="1">
                <a:solidFill>
                  <a:schemeClr val="bg1"/>
                </a:solidFill>
                <a:latin typeface="Cascadia Mono" panose="020B0609020000020004" pitchFamily="49" charset="0"/>
              </a:rPr>
              <a:t>TargetFramework</a:t>
            </a:r>
            <a:r>
              <a:rPr lang="en-US" sz="2800" dirty="0">
                <a:solidFill>
                  <a:schemeClr val="bg1"/>
                </a:solidFill>
                <a:latin typeface="Cascadia Mono" panose="020B0609020000020004" pitchFamily="49" charset="0"/>
              </a:rPr>
              <a:t>&gt;</a:t>
            </a:r>
          </a:p>
          <a:p>
            <a:r>
              <a:rPr lang="en-US" sz="2800" dirty="0">
                <a:solidFill>
                  <a:schemeClr val="bg1"/>
                </a:solidFill>
                <a:latin typeface="Cascadia Mono" panose="020B0609020000020004" pitchFamily="49" charset="0"/>
              </a:rPr>
              <a:t>	&lt;</a:t>
            </a:r>
            <a:r>
              <a:rPr lang="en-US" sz="2800" dirty="0" err="1">
                <a:solidFill>
                  <a:schemeClr val="bg1"/>
                </a:solidFill>
                <a:latin typeface="Cascadia Mono" panose="020B0609020000020004" pitchFamily="49" charset="0"/>
              </a:rPr>
              <a:t>LangVersion</a:t>
            </a:r>
            <a:r>
              <a:rPr lang="en-US" sz="2800" dirty="0">
                <a:solidFill>
                  <a:schemeClr val="bg1"/>
                </a:solidFill>
                <a:latin typeface="Cascadia Mono" panose="020B0609020000020004" pitchFamily="49" charset="0"/>
              </a:rPr>
              <a:t>&gt;preview&lt;/</a:t>
            </a:r>
            <a:r>
              <a:rPr lang="en-US" sz="2800" dirty="0" err="1">
                <a:solidFill>
                  <a:schemeClr val="bg1"/>
                </a:solidFill>
                <a:latin typeface="Cascadia Mono" panose="020B0609020000020004" pitchFamily="49" charset="0"/>
              </a:rPr>
              <a:t>LangVersion</a:t>
            </a:r>
            <a:r>
              <a:rPr lang="en-US" sz="2800" dirty="0">
                <a:solidFill>
                  <a:schemeClr val="bg1"/>
                </a:solidFill>
                <a:latin typeface="Cascadia Mono" panose="020B0609020000020004" pitchFamily="49" charset="0"/>
              </a:rPr>
              <a:t>&gt;</a:t>
            </a:r>
          </a:p>
          <a:p>
            <a:r>
              <a:rPr lang="en-US" sz="2800" dirty="0">
                <a:solidFill>
                  <a:schemeClr val="bg1"/>
                </a:solidFill>
                <a:latin typeface="Cascadia Mono" panose="020B0609020000020004" pitchFamily="49" charset="0"/>
              </a:rPr>
              <a:t>&lt;/</a:t>
            </a:r>
            <a:r>
              <a:rPr lang="en-US" sz="2800" dirty="0" err="1">
                <a:solidFill>
                  <a:schemeClr val="bg1"/>
                </a:solidFill>
                <a:latin typeface="Cascadia Mono" panose="020B0609020000020004" pitchFamily="49" charset="0"/>
              </a:rPr>
              <a:t>PropertyGroup</a:t>
            </a:r>
            <a:r>
              <a:rPr lang="en-US" sz="2800" dirty="0">
                <a:solidFill>
                  <a:schemeClr val="bg1"/>
                </a:solidFill>
                <a:latin typeface="Cascadia Mono" panose="020B0609020000020004" pitchFamily="49" charset="0"/>
              </a:rPr>
              <a:t>&gt;</a:t>
            </a:r>
            <a:endParaRPr lang="en-BE" sz="2800" dirty="0">
              <a:solidFill>
                <a:schemeClr val="bg1"/>
              </a:solidFill>
            </a:endParaRPr>
          </a:p>
        </p:txBody>
      </p:sp>
      <p:sp>
        <p:nvSpPr>
          <p:cNvPr id="4" name="TextBox 3">
            <a:extLst>
              <a:ext uri="{FF2B5EF4-FFF2-40B4-BE49-F238E27FC236}">
                <a16:creationId xmlns:a16="http://schemas.microsoft.com/office/drawing/2014/main" id="{418CBCF0-F5B9-D92B-6B1D-6F89A1C23DB2}"/>
              </a:ext>
            </a:extLst>
          </p:cNvPr>
          <p:cNvSpPr txBox="1"/>
          <p:nvPr/>
        </p:nvSpPr>
        <p:spPr>
          <a:xfrm>
            <a:off x="578532" y="6324600"/>
            <a:ext cx="1759841" cy="369332"/>
          </a:xfrm>
          <a:prstGeom prst="rect">
            <a:avLst/>
          </a:prstGeom>
          <a:noFill/>
        </p:spPr>
        <p:txBody>
          <a:bodyPr wrap="none" rtlCol="0">
            <a:spAutoFit/>
          </a:bodyPr>
          <a:lstStyle/>
          <a:p>
            <a:r>
              <a:rPr lang="en-US" dirty="0">
                <a:solidFill>
                  <a:schemeClr val="bg1"/>
                </a:solidFill>
              </a:rPr>
              <a:t>@kevinderudder</a:t>
            </a:r>
            <a:endParaRPr lang="en-BE" dirty="0">
              <a:solidFill>
                <a:schemeClr val="bg1"/>
              </a:solidFill>
            </a:endParaRPr>
          </a:p>
        </p:txBody>
      </p:sp>
    </p:spTree>
    <p:extLst>
      <p:ext uri="{BB962C8B-B14F-4D97-AF65-F5344CB8AC3E}">
        <p14:creationId xmlns:p14="http://schemas.microsoft.com/office/powerpoint/2010/main" val="104969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935ED-CB00-D8E6-C8DA-BF2ACBAD5123}"/>
              </a:ext>
            </a:extLst>
          </p:cNvPr>
          <p:cNvPicPr>
            <a:picLocks noChangeAspect="1"/>
          </p:cNvPicPr>
          <p:nvPr/>
        </p:nvPicPr>
        <p:blipFill>
          <a:blip r:embed="rId2"/>
          <a:stretch>
            <a:fillRect/>
          </a:stretch>
        </p:blipFill>
        <p:spPr>
          <a:xfrm>
            <a:off x="1785906" y="1438260"/>
            <a:ext cx="8620188" cy="3981479"/>
          </a:xfrm>
          <a:prstGeom prst="rect">
            <a:avLst/>
          </a:prstGeom>
        </p:spPr>
      </p:pic>
    </p:spTree>
    <p:extLst>
      <p:ext uri="{BB962C8B-B14F-4D97-AF65-F5344CB8AC3E}">
        <p14:creationId xmlns:p14="http://schemas.microsoft.com/office/powerpoint/2010/main" val="213004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954A7186-FB41-8F2D-0469-2EEC01D20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915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749E51-63C7-E210-66F2-0EDA3B052094}"/>
              </a:ext>
            </a:extLst>
          </p:cNvPr>
          <p:cNvSpPr txBox="1"/>
          <p:nvPr/>
        </p:nvSpPr>
        <p:spPr>
          <a:xfrm>
            <a:off x="1435100" y="3167390"/>
            <a:ext cx="11518900" cy="523220"/>
          </a:xfrm>
          <a:prstGeom prst="rect">
            <a:avLst/>
          </a:prstGeom>
          <a:noFill/>
        </p:spPr>
        <p:txBody>
          <a:bodyPr wrap="square">
            <a:spAutoFit/>
          </a:bodyPr>
          <a:lstStyle/>
          <a:p>
            <a:r>
              <a:rPr lang="en-BE" sz="2800" b="1" dirty="0">
                <a:hlinkClick r:id="rId2"/>
              </a:rPr>
              <a:t>https://learn.microsoft.com/en-us/dotnet/core/whats-new/dotnet-7</a:t>
            </a:r>
            <a:endParaRPr lang="en-BE" sz="2800" b="1" dirty="0"/>
          </a:p>
        </p:txBody>
      </p:sp>
      <p:sp>
        <p:nvSpPr>
          <p:cNvPr id="4" name="TextBox 3">
            <a:extLst>
              <a:ext uri="{FF2B5EF4-FFF2-40B4-BE49-F238E27FC236}">
                <a16:creationId xmlns:a16="http://schemas.microsoft.com/office/drawing/2014/main" id="{9449E148-9657-9301-55DD-C863B7F29240}"/>
              </a:ext>
            </a:extLst>
          </p:cNvPr>
          <p:cNvSpPr txBox="1"/>
          <p:nvPr/>
        </p:nvSpPr>
        <p:spPr>
          <a:xfrm>
            <a:off x="419100" y="3018879"/>
            <a:ext cx="1181100" cy="769441"/>
          </a:xfrm>
          <a:prstGeom prst="rect">
            <a:avLst/>
          </a:prstGeom>
          <a:noFill/>
        </p:spPr>
        <p:txBody>
          <a:bodyPr wrap="square" rtlCol="0">
            <a:spAutoFit/>
          </a:bodyPr>
          <a:lstStyle/>
          <a:p>
            <a:r>
              <a:rPr lang="en-BE" sz="4400" dirty="0">
                <a:latin typeface="Segoe UI Emoji" panose="020B0502040204020203" pitchFamily="34" charset="0"/>
                <a:ea typeface="Segoe UI Emoji" panose="020B0502040204020203" pitchFamily="34" charset="0"/>
              </a:rPr>
              <a:t>📖</a:t>
            </a:r>
            <a:endParaRPr lang="en-BE" sz="4400" dirty="0"/>
          </a:p>
        </p:txBody>
      </p:sp>
    </p:spTree>
    <p:extLst>
      <p:ext uri="{BB962C8B-B14F-4D97-AF65-F5344CB8AC3E}">
        <p14:creationId xmlns:p14="http://schemas.microsoft.com/office/powerpoint/2010/main" val="2124721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75CA-D381-93FE-FF9C-023C950A30F6}"/>
              </a:ext>
            </a:extLst>
          </p:cNvPr>
          <p:cNvSpPr>
            <a:spLocks noGrp="1"/>
          </p:cNvSpPr>
          <p:nvPr>
            <p:ph type="title"/>
          </p:nvPr>
        </p:nvSpPr>
        <p:spPr/>
        <p:txBody>
          <a:bodyPr/>
          <a:lstStyle/>
          <a:p>
            <a:r>
              <a:rPr lang="fr-BE" dirty="0"/>
              <a:t>.NET Focus</a:t>
            </a:r>
            <a:endParaRPr lang="en-BE" dirty="0"/>
          </a:p>
        </p:txBody>
      </p:sp>
      <p:sp>
        <p:nvSpPr>
          <p:cNvPr id="3" name="Content Placeholder 2">
            <a:extLst>
              <a:ext uri="{FF2B5EF4-FFF2-40B4-BE49-F238E27FC236}">
                <a16:creationId xmlns:a16="http://schemas.microsoft.com/office/drawing/2014/main" id="{0C297FB1-16F5-2DFF-42C7-755F15DF08CC}"/>
              </a:ext>
            </a:extLst>
          </p:cNvPr>
          <p:cNvSpPr>
            <a:spLocks noGrp="1"/>
          </p:cNvSpPr>
          <p:nvPr>
            <p:ph idx="1"/>
          </p:nvPr>
        </p:nvSpPr>
        <p:spPr/>
        <p:txBody>
          <a:bodyPr>
            <a:normAutofit fontScale="92500" lnSpcReduction="20000"/>
          </a:bodyPr>
          <a:lstStyle/>
          <a:p>
            <a:r>
              <a:rPr lang="fr-BE" dirty="0"/>
              <a:t>Performance</a:t>
            </a:r>
          </a:p>
          <a:p>
            <a:pPr lvl="1"/>
            <a:r>
              <a:rPr lang="fr-BE" dirty="0"/>
              <a:t>All </a:t>
            </a:r>
            <a:r>
              <a:rPr lang="fr-BE" dirty="0" err="1"/>
              <a:t>features</a:t>
            </a:r>
            <a:r>
              <a:rPr lang="fr-BE" dirty="0"/>
              <a:t> are </a:t>
            </a:r>
            <a:r>
              <a:rPr lang="fr-BE" dirty="0" err="1"/>
              <a:t>designed</a:t>
            </a:r>
            <a:r>
              <a:rPr lang="fr-BE" dirty="0"/>
              <a:t> </a:t>
            </a:r>
            <a:r>
              <a:rPr lang="fr-BE" dirty="0" err="1"/>
              <a:t>with</a:t>
            </a:r>
            <a:r>
              <a:rPr lang="fr-BE" dirty="0"/>
              <a:t> performance in </a:t>
            </a:r>
            <a:r>
              <a:rPr lang="fr-BE" dirty="0" err="1"/>
              <a:t>mind</a:t>
            </a:r>
            <a:endParaRPr lang="fr-BE" dirty="0"/>
          </a:p>
          <a:p>
            <a:pPr lvl="1"/>
            <a:r>
              <a:rPr lang="fr-BE" dirty="0">
                <a:hlinkClick r:id="rId2"/>
              </a:rPr>
              <a:t>https://devblogs.microsoft.com/dotnet/performance_improvements_in_net_7/</a:t>
            </a:r>
            <a:endParaRPr lang="fr-BE" dirty="0"/>
          </a:p>
          <a:p>
            <a:pPr lvl="1"/>
            <a:r>
              <a:rPr lang="fr-BE" dirty="0">
                <a:hlinkClick r:id="rId3"/>
              </a:rPr>
              <a:t>https://devblogs.microsoft.com/dotnet/performance-improvements-in-aspnet-core-7/</a:t>
            </a:r>
            <a:endParaRPr lang="fr-BE" dirty="0"/>
          </a:p>
          <a:p>
            <a:pPr lvl="1"/>
            <a:endParaRPr lang="fr-BE" dirty="0"/>
          </a:p>
          <a:p>
            <a:r>
              <a:rPr lang="en-US" b="0" i="0" dirty="0">
                <a:solidFill>
                  <a:srgbClr val="212529"/>
                </a:solidFill>
                <a:effectLst/>
                <a:latin typeface="Neo Sans Pro"/>
              </a:rPr>
              <a:t>.NET is designed for cloud-native applications.</a:t>
            </a:r>
          </a:p>
          <a:p>
            <a:pPr lvl="1"/>
            <a:r>
              <a:rPr lang="en-US" dirty="0">
                <a:solidFill>
                  <a:srgbClr val="212529"/>
                </a:solidFill>
                <a:latin typeface="Neo Sans Pro"/>
              </a:rPr>
              <a:t>Simpler than ever</a:t>
            </a:r>
          </a:p>
          <a:p>
            <a:pPr lvl="1"/>
            <a:r>
              <a:rPr lang="en-US" dirty="0">
                <a:solidFill>
                  <a:srgbClr val="212529"/>
                </a:solidFill>
                <a:latin typeface="Neo Sans Pro"/>
              </a:rPr>
              <a:t>Built-in assistance for secure connections and encrypting connection strings</a:t>
            </a:r>
          </a:p>
          <a:p>
            <a:pPr lvl="1"/>
            <a:endParaRPr lang="en-US" dirty="0">
              <a:solidFill>
                <a:srgbClr val="212529"/>
              </a:solidFill>
              <a:latin typeface="Neo Sans Pro"/>
            </a:endParaRPr>
          </a:p>
          <a:p>
            <a:r>
              <a:rPr lang="en-US" dirty="0" err="1">
                <a:solidFill>
                  <a:srgbClr val="212529"/>
                </a:solidFill>
                <a:latin typeface="Neo Sans Pro"/>
              </a:rPr>
              <a:t>System.Text.Json</a:t>
            </a:r>
            <a:endParaRPr lang="en-US" dirty="0">
              <a:solidFill>
                <a:srgbClr val="212529"/>
              </a:solidFill>
              <a:latin typeface="Neo Sans Pro"/>
            </a:endParaRPr>
          </a:p>
          <a:p>
            <a:pPr lvl="1"/>
            <a:r>
              <a:rPr lang="en-US" dirty="0">
                <a:solidFill>
                  <a:srgbClr val="212529"/>
                </a:solidFill>
                <a:latin typeface="Neo Sans Pro"/>
              </a:rPr>
              <a:t>LINQ queries to work with JSON stored in SQL Server</a:t>
            </a:r>
          </a:p>
          <a:p>
            <a:pPr lvl="1"/>
            <a:r>
              <a:rPr lang="en-US" dirty="0">
                <a:solidFill>
                  <a:srgbClr val="212529"/>
                </a:solidFill>
                <a:latin typeface="Neo Sans Pro"/>
              </a:rPr>
              <a:t>Deliver JSON documents with a few lines of code</a:t>
            </a:r>
          </a:p>
          <a:p>
            <a:pPr lvl="1"/>
            <a:endParaRPr lang="en-US" dirty="0">
              <a:solidFill>
                <a:srgbClr val="212529"/>
              </a:solidFill>
              <a:latin typeface="Neo Sans Pro"/>
            </a:endParaRPr>
          </a:p>
          <a:p>
            <a:r>
              <a:rPr lang="en-US" dirty="0">
                <a:solidFill>
                  <a:srgbClr val="212529"/>
                </a:solidFill>
                <a:latin typeface="Neo Sans Pro"/>
              </a:rPr>
              <a:t>.NET Multi-platform App UI (.NET Maui)</a:t>
            </a:r>
          </a:p>
          <a:p>
            <a:pPr lvl="1"/>
            <a:r>
              <a:rPr lang="en-US" dirty="0">
                <a:solidFill>
                  <a:srgbClr val="212529"/>
                </a:solidFill>
                <a:latin typeface="Neo Sans Pro"/>
              </a:rPr>
              <a:t>Simplifies cross-platform native .NET UI development</a:t>
            </a:r>
            <a:endParaRPr lang="en-BE" dirty="0"/>
          </a:p>
        </p:txBody>
      </p:sp>
    </p:spTree>
    <p:extLst>
      <p:ext uri="{BB962C8B-B14F-4D97-AF65-F5344CB8AC3E}">
        <p14:creationId xmlns:p14="http://schemas.microsoft.com/office/powerpoint/2010/main" val="94087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75CA-D381-93FE-FF9C-023C950A30F6}"/>
              </a:ext>
            </a:extLst>
          </p:cNvPr>
          <p:cNvSpPr>
            <a:spLocks noGrp="1"/>
          </p:cNvSpPr>
          <p:nvPr>
            <p:ph type="title"/>
          </p:nvPr>
        </p:nvSpPr>
        <p:spPr/>
        <p:txBody>
          <a:bodyPr/>
          <a:lstStyle/>
          <a:p>
            <a:r>
              <a:rPr lang="fr-BE" dirty="0"/>
              <a:t>.NET Focus</a:t>
            </a:r>
            <a:endParaRPr lang="en-BE" dirty="0"/>
          </a:p>
        </p:txBody>
      </p:sp>
      <p:sp>
        <p:nvSpPr>
          <p:cNvPr id="3" name="Content Placeholder 2">
            <a:extLst>
              <a:ext uri="{FF2B5EF4-FFF2-40B4-BE49-F238E27FC236}">
                <a16:creationId xmlns:a16="http://schemas.microsoft.com/office/drawing/2014/main" id="{0C297FB1-16F5-2DFF-42C7-755F15DF08CC}"/>
              </a:ext>
            </a:extLst>
          </p:cNvPr>
          <p:cNvSpPr>
            <a:spLocks noGrp="1"/>
          </p:cNvSpPr>
          <p:nvPr>
            <p:ph idx="1"/>
          </p:nvPr>
        </p:nvSpPr>
        <p:spPr/>
        <p:txBody>
          <a:bodyPr>
            <a:normAutofit/>
          </a:bodyPr>
          <a:lstStyle/>
          <a:p>
            <a:r>
              <a:rPr lang="fr-BE" dirty="0" err="1"/>
              <a:t>Blazor</a:t>
            </a:r>
            <a:endParaRPr lang="fr-BE" dirty="0"/>
          </a:p>
          <a:p>
            <a:pPr lvl="1"/>
            <a:r>
              <a:rPr lang="fr-BE" dirty="0"/>
              <a:t>Supports </a:t>
            </a:r>
            <a:r>
              <a:rPr lang="fr-BE" dirty="0" err="1"/>
              <a:t>WebAssembly</a:t>
            </a:r>
            <a:r>
              <a:rPr lang="fr-BE" dirty="0"/>
              <a:t> by default</a:t>
            </a:r>
          </a:p>
          <a:p>
            <a:pPr lvl="1"/>
            <a:r>
              <a:rPr lang="fr-BE" dirty="0" err="1"/>
              <a:t>Blazor</a:t>
            </a:r>
            <a:r>
              <a:rPr lang="fr-BE" dirty="0"/>
              <a:t> </a:t>
            </a:r>
            <a:r>
              <a:rPr lang="fr-BE" dirty="0" err="1"/>
              <a:t>Hybrid</a:t>
            </a:r>
            <a:r>
              <a:rPr lang="fr-BE" dirty="0"/>
              <a:t> Support  </a:t>
            </a:r>
          </a:p>
          <a:p>
            <a:pPr lvl="1"/>
            <a:endParaRPr lang="fr-BE" dirty="0"/>
          </a:p>
          <a:p>
            <a:r>
              <a:rPr lang="en-US" b="0" i="0" dirty="0">
                <a:solidFill>
                  <a:srgbClr val="212529"/>
                </a:solidFill>
                <a:effectLst/>
                <a:latin typeface="Neo Sans Pro"/>
              </a:rPr>
              <a:t>Command line performance</a:t>
            </a:r>
          </a:p>
          <a:p>
            <a:pPr lvl="1"/>
            <a:r>
              <a:rPr lang="en-US" dirty="0">
                <a:solidFill>
                  <a:srgbClr val="212529"/>
                </a:solidFill>
                <a:latin typeface="Neo Sans Pro"/>
              </a:rPr>
              <a:t>Write-</a:t>
            </a:r>
            <a:r>
              <a:rPr lang="en-US" dirty="0" err="1">
                <a:solidFill>
                  <a:srgbClr val="212529"/>
                </a:solidFill>
                <a:latin typeface="Neo Sans Pro"/>
              </a:rPr>
              <a:t>Xor</a:t>
            </a:r>
            <a:r>
              <a:rPr lang="en-US" dirty="0">
                <a:solidFill>
                  <a:srgbClr val="212529"/>
                </a:solidFill>
                <a:latin typeface="Neo Sans Pro"/>
              </a:rPr>
              <a:t>-Execute</a:t>
            </a:r>
          </a:p>
          <a:p>
            <a:pPr lvl="1"/>
            <a:endParaRPr lang="en-US" dirty="0">
              <a:solidFill>
                <a:srgbClr val="212529"/>
              </a:solidFill>
              <a:latin typeface="Neo Sans Pro"/>
            </a:endParaRPr>
          </a:p>
          <a:p>
            <a:r>
              <a:rPr lang="en-US" dirty="0">
                <a:solidFill>
                  <a:srgbClr val="212529"/>
                </a:solidFill>
                <a:latin typeface="Neo Sans Pro"/>
              </a:rPr>
              <a:t>Analyzer</a:t>
            </a:r>
          </a:p>
          <a:p>
            <a:pPr lvl="1"/>
            <a:r>
              <a:rPr lang="en-US" dirty="0">
                <a:solidFill>
                  <a:srgbClr val="212529"/>
                </a:solidFill>
                <a:latin typeface="Neo Sans Pro"/>
              </a:rPr>
              <a:t>Looks for places where regular expressions could have been generated</a:t>
            </a:r>
          </a:p>
          <a:p>
            <a:pPr lvl="1"/>
            <a:r>
              <a:rPr lang="en-US" dirty="0">
                <a:hlinkClick r:id="rId3"/>
              </a:rPr>
              <a:t>https://devblogs.microsoft.com/dotnet/regular-expression-improvements-in-dotnet-7/</a:t>
            </a:r>
            <a:endParaRPr lang="en-BE" dirty="0"/>
          </a:p>
        </p:txBody>
      </p:sp>
    </p:spTree>
    <p:extLst>
      <p:ext uri="{BB962C8B-B14F-4D97-AF65-F5344CB8AC3E}">
        <p14:creationId xmlns:p14="http://schemas.microsoft.com/office/powerpoint/2010/main" val="147998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37775E1-252F-4FEA-A822-CE860AA04C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0392" y="1639094"/>
            <a:ext cx="3331215" cy="35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777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EC478-7D2F-4638-9869-7F9D60CD5C51}"/>
              </a:ext>
            </a:extLst>
          </p:cNvPr>
          <p:cNvPicPr>
            <a:picLocks noChangeAspect="1"/>
          </p:cNvPicPr>
          <p:nvPr/>
        </p:nvPicPr>
        <p:blipFill>
          <a:blip r:embed="rId2"/>
          <a:stretch>
            <a:fillRect/>
          </a:stretch>
        </p:blipFill>
        <p:spPr>
          <a:xfrm>
            <a:off x="0" y="85615"/>
            <a:ext cx="12192000" cy="5634223"/>
          </a:xfrm>
          <a:prstGeom prst="rect">
            <a:avLst/>
          </a:prstGeom>
        </p:spPr>
      </p:pic>
    </p:spTree>
    <p:extLst>
      <p:ext uri="{BB962C8B-B14F-4D97-AF65-F5344CB8AC3E}">
        <p14:creationId xmlns:p14="http://schemas.microsoft.com/office/powerpoint/2010/main" val="389545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175D4-5291-4B75-DA5D-97BA9DA9BF2D}"/>
              </a:ext>
            </a:extLst>
          </p:cNvPr>
          <p:cNvPicPr>
            <a:picLocks noChangeAspect="1"/>
          </p:cNvPicPr>
          <p:nvPr/>
        </p:nvPicPr>
        <p:blipFill>
          <a:blip r:embed="rId2"/>
          <a:stretch>
            <a:fillRect/>
          </a:stretch>
        </p:blipFill>
        <p:spPr>
          <a:xfrm>
            <a:off x="1210109" y="0"/>
            <a:ext cx="9771782" cy="6858000"/>
          </a:xfrm>
          <a:prstGeom prst="rect">
            <a:avLst/>
          </a:prstGeom>
        </p:spPr>
      </p:pic>
    </p:spTree>
    <p:extLst>
      <p:ext uri="{BB962C8B-B14F-4D97-AF65-F5344CB8AC3E}">
        <p14:creationId xmlns:p14="http://schemas.microsoft.com/office/powerpoint/2010/main" val="871433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5C6AC2-DFAD-76AA-D148-67A19007F930}"/>
              </a:ext>
            </a:extLst>
          </p:cNvPr>
          <p:cNvSpPr txBox="1"/>
          <p:nvPr/>
        </p:nvSpPr>
        <p:spPr>
          <a:xfrm>
            <a:off x="1154127" y="2521059"/>
            <a:ext cx="10611692" cy="1815882"/>
          </a:xfrm>
          <a:prstGeom prst="rect">
            <a:avLst/>
          </a:prstGeom>
          <a:noFill/>
        </p:spPr>
        <p:txBody>
          <a:bodyPr wrap="square">
            <a:spAutoFit/>
          </a:bodyPr>
          <a:lstStyle/>
          <a:p>
            <a:r>
              <a:rPr lang="en-US" sz="2800" dirty="0">
                <a:solidFill>
                  <a:srgbClr val="0000FF"/>
                </a:solidFill>
                <a:latin typeface="Cascadia Mono" panose="020B0609020000020004" pitchFamily="49" charset="0"/>
              </a:rPr>
              <a:t>&lt;</a:t>
            </a:r>
            <a:r>
              <a:rPr lang="en-US" sz="2800" dirty="0" err="1">
                <a:solidFill>
                  <a:srgbClr val="A31515"/>
                </a:solidFill>
                <a:latin typeface="Cascadia Mono" panose="020B0609020000020004" pitchFamily="49" charset="0"/>
              </a:rPr>
              <a:t>PropertyGroup</a:t>
            </a:r>
            <a:r>
              <a:rPr lang="en-US" sz="2800" dirty="0">
                <a:solidFill>
                  <a:srgbClr val="0000FF"/>
                </a:solidFill>
                <a:latin typeface="Cascadia Mono" panose="020B0609020000020004" pitchFamily="49" charset="0"/>
              </a:rPr>
              <a:t>&gt;</a:t>
            </a:r>
          </a:p>
          <a:p>
            <a:r>
              <a:rPr lang="en-US" sz="2800" dirty="0">
                <a:solidFill>
                  <a:srgbClr val="0000FF"/>
                </a:solidFill>
                <a:latin typeface="Cascadia Mono" panose="020B0609020000020004" pitchFamily="49" charset="0"/>
              </a:rPr>
              <a:t>	&lt;</a:t>
            </a:r>
            <a:r>
              <a:rPr lang="en-US" sz="2800" dirty="0" err="1">
                <a:solidFill>
                  <a:srgbClr val="A31515"/>
                </a:solidFill>
                <a:latin typeface="Cascadia Mono" panose="020B0609020000020004" pitchFamily="49" charset="0"/>
              </a:rPr>
              <a:t>TargetFramework</a:t>
            </a:r>
            <a:r>
              <a:rPr lang="en-US" sz="2800" dirty="0">
                <a:solidFill>
                  <a:srgbClr val="0000FF"/>
                </a:solidFill>
                <a:latin typeface="Cascadia Mono" panose="020B0609020000020004" pitchFamily="49" charset="0"/>
              </a:rPr>
              <a:t>&gt;</a:t>
            </a:r>
            <a:r>
              <a:rPr lang="en-US" sz="2800" dirty="0">
                <a:solidFill>
                  <a:srgbClr val="000000"/>
                </a:solidFill>
                <a:latin typeface="Cascadia Mono" panose="020B0609020000020004" pitchFamily="49" charset="0"/>
              </a:rPr>
              <a:t>net7.0</a:t>
            </a:r>
            <a:r>
              <a:rPr lang="en-US" sz="2800" dirty="0">
                <a:solidFill>
                  <a:srgbClr val="0000FF"/>
                </a:solidFill>
                <a:latin typeface="Cascadia Mono" panose="020B0609020000020004" pitchFamily="49" charset="0"/>
              </a:rPr>
              <a:t>&lt;/</a:t>
            </a:r>
            <a:r>
              <a:rPr lang="en-US" sz="2800" dirty="0" err="1">
                <a:solidFill>
                  <a:srgbClr val="A31515"/>
                </a:solidFill>
                <a:latin typeface="Cascadia Mono" panose="020B0609020000020004" pitchFamily="49" charset="0"/>
              </a:rPr>
              <a:t>TargetFramework</a:t>
            </a:r>
            <a:r>
              <a:rPr lang="en-US" sz="2800" dirty="0">
                <a:solidFill>
                  <a:srgbClr val="0000FF"/>
                </a:solidFill>
                <a:latin typeface="Cascadia Mono" panose="020B0609020000020004" pitchFamily="49" charset="0"/>
              </a:rPr>
              <a:t>&gt;</a:t>
            </a:r>
          </a:p>
          <a:p>
            <a:r>
              <a:rPr lang="en-US" sz="2800" dirty="0">
                <a:solidFill>
                  <a:srgbClr val="0000FF"/>
                </a:solidFill>
                <a:latin typeface="Cascadia Mono" panose="020B0609020000020004" pitchFamily="49" charset="0"/>
              </a:rPr>
              <a:t>	&lt;</a:t>
            </a:r>
            <a:r>
              <a:rPr lang="en-US" sz="2800" dirty="0" err="1">
                <a:solidFill>
                  <a:srgbClr val="A31515"/>
                </a:solidFill>
                <a:latin typeface="Cascadia Mono" panose="020B0609020000020004" pitchFamily="49" charset="0"/>
              </a:rPr>
              <a:t>LangVersion</a:t>
            </a:r>
            <a:r>
              <a:rPr lang="en-US" sz="2800" dirty="0">
                <a:solidFill>
                  <a:srgbClr val="0000FF"/>
                </a:solidFill>
                <a:latin typeface="Cascadia Mono" panose="020B0609020000020004" pitchFamily="49" charset="0"/>
              </a:rPr>
              <a:t>&gt;</a:t>
            </a:r>
            <a:r>
              <a:rPr lang="en-US" sz="2800" dirty="0">
                <a:solidFill>
                  <a:srgbClr val="000000"/>
                </a:solidFill>
                <a:latin typeface="Cascadia Mono" panose="020B0609020000020004" pitchFamily="49" charset="0"/>
              </a:rPr>
              <a:t>preview</a:t>
            </a:r>
            <a:r>
              <a:rPr lang="en-US" sz="2800" dirty="0">
                <a:solidFill>
                  <a:srgbClr val="0000FF"/>
                </a:solidFill>
                <a:latin typeface="Cascadia Mono" panose="020B0609020000020004" pitchFamily="49" charset="0"/>
              </a:rPr>
              <a:t>&lt;/</a:t>
            </a:r>
            <a:r>
              <a:rPr lang="en-US" sz="2800" dirty="0" err="1">
                <a:solidFill>
                  <a:srgbClr val="A31515"/>
                </a:solidFill>
                <a:latin typeface="Cascadia Mono" panose="020B0609020000020004" pitchFamily="49" charset="0"/>
              </a:rPr>
              <a:t>LangVersion</a:t>
            </a:r>
            <a:r>
              <a:rPr lang="en-US" sz="2800" dirty="0">
                <a:solidFill>
                  <a:srgbClr val="0000FF"/>
                </a:solidFill>
                <a:latin typeface="Cascadia Mono" panose="020B0609020000020004" pitchFamily="49" charset="0"/>
              </a:rPr>
              <a:t>&gt;</a:t>
            </a:r>
          </a:p>
          <a:p>
            <a:r>
              <a:rPr lang="en-US" sz="2800" dirty="0">
                <a:solidFill>
                  <a:srgbClr val="0000FF"/>
                </a:solidFill>
                <a:latin typeface="Cascadia Mono" panose="020B0609020000020004" pitchFamily="49" charset="0"/>
              </a:rPr>
              <a:t>&lt;/</a:t>
            </a:r>
            <a:r>
              <a:rPr lang="en-US" sz="2800" dirty="0" err="1">
                <a:solidFill>
                  <a:srgbClr val="A31515"/>
                </a:solidFill>
                <a:latin typeface="Cascadia Mono" panose="020B0609020000020004" pitchFamily="49" charset="0"/>
              </a:rPr>
              <a:t>PropertyGroup</a:t>
            </a:r>
            <a:r>
              <a:rPr lang="en-US" sz="2800" dirty="0">
                <a:solidFill>
                  <a:srgbClr val="0000FF"/>
                </a:solidFill>
                <a:latin typeface="Cascadia Mono" panose="020B0609020000020004" pitchFamily="49" charset="0"/>
              </a:rPr>
              <a:t>&gt;</a:t>
            </a:r>
            <a:endParaRPr lang="en-BE" sz="2800" dirty="0"/>
          </a:p>
        </p:txBody>
      </p:sp>
    </p:spTree>
    <p:extLst>
      <p:ext uri="{BB962C8B-B14F-4D97-AF65-F5344CB8AC3E}">
        <p14:creationId xmlns:p14="http://schemas.microsoft.com/office/powerpoint/2010/main" val="3973739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4FEDBB-F387-D45F-95F0-47D669C00C61}"/>
              </a:ext>
            </a:extLst>
          </p:cNvPr>
          <p:cNvSpPr txBox="1"/>
          <p:nvPr/>
        </p:nvSpPr>
        <p:spPr>
          <a:xfrm>
            <a:off x="1028700" y="3167390"/>
            <a:ext cx="2857642" cy="523220"/>
          </a:xfrm>
          <a:prstGeom prst="rect">
            <a:avLst/>
          </a:prstGeom>
          <a:solidFill>
            <a:schemeClr val="tx1"/>
          </a:solidFill>
        </p:spPr>
        <p:txBody>
          <a:bodyPr wrap="none" rtlCol="0">
            <a:spAutoFit/>
          </a:bodyPr>
          <a:lstStyle/>
          <a:p>
            <a:r>
              <a:rPr lang="fr-BE" sz="2800" dirty="0">
                <a:solidFill>
                  <a:schemeClr val="bg1"/>
                </a:solidFill>
              </a:rPr>
              <a:t>Raw String </a:t>
            </a:r>
            <a:r>
              <a:rPr lang="fr-BE" sz="2800" dirty="0" err="1">
                <a:solidFill>
                  <a:schemeClr val="bg1"/>
                </a:solidFill>
              </a:rPr>
              <a:t>Literals</a:t>
            </a:r>
            <a:endParaRPr lang="en-BE" sz="2800" dirty="0">
              <a:solidFill>
                <a:schemeClr val="bg1"/>
              </a:solidFill>
            </a:endParaRPr>
          </a:p>
        </p:txBody>
      </p:sp>
      <p:sp>
        <p:nvSpPr>
          <p:cNvPr id="3" name="TextBox 2">
            <a:extLst>
              <a:ext uri="{FF2B5EF4-FFF2-40B4-BE49-F238E27FC236}">
                <a16:creationId xmlns:a16="http://schemas.microsoft.com/office/drawing/2014/main" id="{73D7898B-AC3F-F25B-D2BE-7657DA4C28B1}"/>
              </a:ext>
            </a:extLst>
          </p:cNvPr>
          <p:cNvSpPr txBox="1"/>
          <p:nvPr/>
        </p:nvSpPr>
        <p:spPr>
          <a:xfrm>
            <a:off x="1028700" y="2430790"/>
            <a:ext cx="3430619" cy="523220"/>
          </a:xfrm>
          <a:prstGeom prst="rect">
            <a:avLst/>
          </a:prstGeom>
          <a:solidFill>
            <a:schemeClr val="tx1"/>
          </a:solidFill>
        </p:spPr>
        <p:txBody>
          <a:bodyPr wrap="none" rtlCol="0">
            <a:spAutoFit/>
          </a:bodyPr>
          <a:lstStyle/>
          <a:p>
            <a:r>
              <a:rPr lang="fr-BE" sz="2800" dirty="0" err="1">
                <a:solidFill>
                  <a:schemeClr val="bg1"/>
                </a:solidFill>
              </a:rPr>
              <a:t>Generic</a:t>
            </a:r>
            <a:r>
              <a:rPr lang="fr-BE" sz="2800" dirty="0">
                <a:solidFill>
                  <a:schemeClr val="bg1"/>
                </a:solidFill>
              </a:rPr>
              <a:t> Math Support</a:t>
            </a:r>
            <a:endParaRPr lang="en-BE" sz="2800" dirty="0">
              <a:solidFill>
                <a:schemeClr val="bg1"/>
              </a:solidFill>
            </a:endParaRPr>
          </a:p>
        </p:txBody>
      </p:sp>
      <p:sp>
        <p:nvSpPr>
          <p:cNvPr id="4" name="TextBox 3">
            <a:extLst>
              <a:ext uri="{FF2B5EF4-FFF2-40B4-BE49-F238E27FC236}">
                <a16:creationId xmlns:a16="http://schemas.microsoft.com/office/drawing/2014/main" id="{39ED161A-DD7C-DE2B-DC84-7B6D2E17C5B1}"/>
              </a:ext>
            </a:extLst>
          </p:cNvPr>
          <p:cNvSpPr txBox="1"/>
          <p:nvPr/>
        </p:nvSpPr>
        <p:spPr>
          <a:xfrm>
            <a:off x="1028700" y="3903990"/>
            <a:ext cx="2851678" cy="523220"/>
          </a:xfrm>
          <a:prstGeom prst="rect">
            <a:avLst/>
          </a:prstGeom>
          <a:solidFill>
            <a:schemeClr val="tx1"/>
          </a:solidFill>
        </p:spPr>
        <p:txBody>
          <a:bodyPr wrap="none" rtlCol="0">
            <a:spAutoFit/>
          </a:bodyPr>
          <a:lstStyle/>
          <a:p>
            <a:r>
              <a:rPr lang="fr-BE" sz="2800" dirty="0" err="1">
                <a:solidFill>
                  <a:schemeClr val="bg1"/>
                </a:solidFill>
              </a:rPr>
              <a:t>Generic</a:t>
            </a:r>
            <a:r>
              <a:rPr lang="fr-BE" sz="2800" dirty="0">
                <a:solidFill>
                  <a:schemeClr val="bg1"/>
                </a:solidFill>
              </a:rPr>
              <a:t> </a:t>
            </a:r>
            <a:r>
              <a:rPr lang="fr-BE" sz="2800" dirty="0" err="1">
                <a:solidFill>
                  <a:schemeClr val="bg1"/>
                </a:solidFill>
              </a:rPr>
              <a:t>Attributes</a:t>
            </a:r>
            <a:endParaRPr lang="en-BE" sz="2800" dirty="0">
              <a:solidFill>
                <a:schemeClr val="bg1"/>
              </a:solidFill>
            </a:endParaRPr>
          </a:p>
        </p:txBody>
      </p:sp>
      <p:sp>
        <p:nvSpPr>
          <p:cNvPr id="5" name="TextBox 4">
            <a:extLst>
              <a:ext uri="{FF2B5EF4-FFF2-40B4-BE49-F238E27FC236}">
                <a16:creationId xmlns:a16="http://schemas.microsoft.com/office/drawing/2014/main" id="{1740F8AD-9F70-6D8F-E5A3-E60A7710F8ED}"/>
              </a:ext>
            </a:extLst>
          </p:cNvPr>
          <p:cNvSpPr txBox="1"/>
          <p:nvPr/>
        </p:nvSpPr>
        <p:spPr>
          <a:xfrm>
            <a:off x="4025899" y="3167390"/>
            <a:ext cx="3003515" cy="523220"/>
          </a:xfrm>
          <a:prstGeom prst="rect">
            <a:avLst/>
          </a:prstGeom>
          <a:solidFill>
            <a:schemeClr val="tx1"/>
          </a:solidFill>
        </p:spPr>
        <p:txBody>
          <a:bodyPr wrap="none" rtlCol="0">
            <a:spAutoFit/>
          </a:bodyPr>
          <a:lstStyle/>
          <a:p>
            <a:r>
              <a:rPr lang="fr-BE" sz="2800" dirty="0">
                <a:solidFill>
                  <a:schemeClr val="bg1"/>
                </a:solidFill>
              </a:rPr>
              <a:t>UTF-8 string </a:t>
            </a:r>
            <a:r>
              <a:rPr lang="fr-BE" sz="2800" dirty="0" err="1">
                <a:solidFill>
                  <a:schemeClr val="bg1"/>
                </a:solidFill>
              </a:rPr>
              <a:t>literals</a:t>
            </a:r>
            <a:endParaRPr lang="en-BE" sz="2800" dirty="0">
              <a:solidFill>
                <a:schemeClr val="bg1"/>
              </a:solidFill>
            </a:endParaRPr>
          </a:p>
        </p:txBody>
      </p:sp>
      <p:sp>
        <p:nvSpPr>
          <p:cNvPr id="6" name="TextBox 5">
            <a:extLst>
              <a:ext uri="{FF2B5EF4-FFF2-40B4-BE49-F238E27FC236}">
                <a16:creationId xmlns:a16="http://schemas.microsoft.com/office/drawing/2014/main" id="{2D82D3CC-150C-D5FC-A27F-88F28E4375CD}"/>
              </a:ext>
            </a:extLst>
          </p:cNvPr>
          <p:cNvSpPr txBox="1"/>
          <p:nvPr/>
        </p:nvSpPr>
        <p:spPr>
          <a:xfrm>
            <a:off x="4025899" y="3903990"/>
            <a:ext cx="6534930" cy="523220"/>
          </a:xfrm>
          <a:prstGeom prst="rect">
            <a:avLst/>
          </a:prstGeom>
          <a:solidFill>
            <a:schemeClr val="tx1"/>
          </a:solidFill>
        </p:spPr>
        <p:txBody>
          <a:bodyPr wrap="none" rtlCol="0">
            <a:spAutoFit/>
          </a:bodyPr>
          <a:lstStyle/>
          <a:p>
            <a:r>
              <a:rPr lang="fr-BE" sz="2800" dirty="0" err="1">
                <a:solidFill>
                  <a:schemeClr val="bg1"/>
                </a:solidFill>
              </a:rPr>
              <a:t>Newlines</a:t>
            </a:r>
            <a:r>
              <a:rPr lang="fr-BE" sz="2800" dirty="0">
                <a:solidFill>
                  <a:schemeClr val="bg1"/>
                </a:solidFill>
              </a:rPr>
              <a:t> in string interpolation expressions</a:t>
            </a:r>
            <a:endParaRPr lang="en-BE" sz="2800" dirty="0">
              <a:solidFill>
                <a:schemeClr val="bg1"/>
              </a:solidFill>
            </a:endParaRPr>
          </a:p>
        </p:txBody>
      </p:sp>
      <p:sp>
        <p:nvSpPr>
          <p:cNvPr id="7" name="TextBox 6">
            <a:extLst>
              <a:ext uri="{FF2B5EF4-FFF2-40B4-BE49-F238E27FC236}">
                <a16:creationId xmlns:a16="http://schemas.microsoft.com/office/drawing/2014/main" id="{EB655555-D513-7ABE-EEC9-1211AA449ECE}"/>
              </a:ext>
            </a:extLst>
          </p:cNvPr>
          <p:cNvSpPr txBox="1"/>
          <p:nvPr/>
        </p:nvSpPr>
        <p:spPr>
          <a:xfrm>
            <a:off x="7168971" y="3167390"/>
            <a:ext cx="1967270" cy="523220"/>
          </a:xfrm>
          <a:prstGeom prst="rect">
            <a:avLst/>
          </a:prstGeom>
          <a:solidFill>
            <a:schemeClr val="tx1"/>
          </a:solidFill>
        </p:spPr>
        <p:txBody>
          <a:bodyPr wrap="none" rtlCol="0">
            <a:spAutoFit/>
          </a:bodyPr>
          <a:lstStyle/>
          <a:p>
            <a:r>
              <a:rPr lang="fr-BE" sz="2800" dirty="0">
                <a:solidFill>
                  <a:schemeClr val="bg1"/>
                </a:solidFill>
              </a:rPr>
              <a:t>List Patterns</a:t>
            </a:r>
            <a:endParaRPr lang="en-BE" sz="2800" dirty="0">
              <a:solidFill>
                <a:schemeClr val="bg1"/>
              </a:solidFill>
            </a:endParaRPr>
          </a:p>
        </p:txBody>
      </p:sp>
      <p:sp>
        <p:nvSpPr>
          <p:cNvPr id="8" name="TextBox 7">
            <a:extLst>
              <a:ext uri="{FF2B5EF4-FFF2-40B4-BE49-F238E27FC236}">
                <a16:creationId xmlns:a16="http://schemas.microsoft.com/office/drawing/2014/main" id="{F09CE5D2-2C17-C89F-4906-ACBB254013A8}"/>
              </a:ext>
            </a:extLst>
          </p:cNvPr>
          <p:cNvSpPr txBox="1"/>
          <p:nvPr/>
        </p:nvSpPr>
        <p:spPr>
          <a:xfrm>
            <a:off x="9275798" y="3167390"/>
            <a:ext cx="2347374" cy="523220"/>
          </a:xfrm>
          <a:prstGeom prst="rect">
            <a:avLst/>
          </a:prstGeom>
          <a:solidFill>
            <a:schemeClr val="tx1"/>
          </a:solidFill>
        </p:spPr>
        <p:txBody>
          <a:bodyPr wrap="none" rtlCol="0">
            <a:spAutoFit/>
          </a:bodyPr>
          <a:lstStyle/>
          <a:p>
            <a:r>
              <a:rPr lang="fr-BE" sz="2800" dirty="0">
                <a:solidFill>
                  <a:schemeClr val="bg1"/>
                </a:solidFill>
              </a:rPr>
              <a:t>File-local types</a:t>
            </a:r>
            <a:endParaRPr lang="en-BE" sz="2800" dirty="0">
              <a:solidFill>
                <a:schemeClr val="bg1"/>
              </a:solidFill>
            </a:endParaRPr>
          </a:p>
        </p:txBody>
      </p:sp>
      <p:sp>
        <p:nvSpPr>
          <p:cNvPr id="9" name="TextBox 8">
            <a:extLst>
              <a:ext uri="{FF2B5EF4-FFF2-40B4-BE49-F238E27FC236}">
                <a16:creationId xmlns:a16="http://schemas.microsoft.com/office/drawing/2014/main" id="{C27A30CB-5506-C162-9273-9C7A236A39D2}"/>
              </a:ext>
            </a:extLst>
          </p:cNvPr>
          <p:cNvSpPr txBox="1"/>
          <p:nvPr/>
        </p:nvSpPr>
        <p:spPr>
          <a:xfrm>
            <a:off x="4567388" y="2430790"/>
            <a:ext cx="2959913" cy="523220"/>
          </a:xfrm>
          <a:prstGeom prst="rect">
            <a:avLst/>
          </a:prstGeom>
          <a:solidFill>
            <a:schemeClr val="tx1"/>
          </a:solidFill>
        </p:spPr>
        <p:txBody>
          <a:bodyPr wrap="none" rtlCol="0">
            <a:spAutoFit/>
          </a:bodyPr>
          <a:lstStyle/>
          <a:p>
            <a:r>
              <a:rPr lang="fr-BE" sz="2800" dirty="0" err="1">
                <a:solidFill>
                  <a:schemeClr val="bg1"/>
                </a:solidFill>
              </a:rPr>
              <a:t>Required</a:t>
            </a:r>
            <a:r>
              <a:rPr lang="fr-BE" sz="2800" dirty="0">
                <a:solidFill>
                  <a:schemeClr val="bg1"/>
                </a:solidFill>
              </a:rPr>
              <a:t> </a:t>
            </a:r>
            <a:r>
              <a:rPr lang="fr-BE" sz="2800" dirty="0" err="1">
                <a:solidFill>
                  <a:schemeClr val="bg1"/>
                </a:solidFill>
              </a:rPr>
              <a:t>members</a:t>
            </a:r>
            <a:endParaRPr lang="en-BE" sz="2800" dirty="0">
              <a:solidFill>
                <a:schemeClr val="bg1"/>
              </a:solidFill>
            </a:endParaRPr>
          </a:p>
        </p:txBody>
      </p:sp>
      <p:sp>
        <p:nvSpPr>
          <p:cNvPr id="10" name="TextBox 9">
            <a:extLst>
              <a:ext uri="{FF2B5EF4-FFF2-40B4-BE49-F238E27FC236}">
                <a16:creationId xmlns:a16="http://schemas.microsoft.com/office/drawing/2014/main" id="{D7FE17E4-F7E9-BBA8-2CE9-642FBA758030}"/>
              </a:ext>
            </a:extLst>
          </p:cNvPr>
          <p:cNvSpPr txBox="1"/>
          <p:nvPr/>
        </p:nvSpPr>
        <p:spPr>
          <a:xfrm>
            <a:off x="7635370" y="2413000"/>
            <a:ext cx="3094052" cy="523220"/>
          </a:xfrm>
          <a:prstGeom prst="rect">
            <a:avLst/>
          </a:prstGeom>
          <a:solidFill>
            <a:schemeClr val="tx1"/>
          </a:solidFill>
        </p:spPr>
        <p:txBody>
          <a:bodyPr wrap="none" rtlCol="0">
            <a:spAutoFit/>
          </a:bodyPr>
          <a:lstStyle/>
          <a:p>
            <a:r>
              <a:rPr lang="fr-BE" sz="2800" dirty="0">
                <a:solidFill>
                  <a:schemeClr val="bg1"/>
                </a:solidFill>
              </a:rPr>
              <a:t>Auto-default </a:t>
            </a:r>
            <a:r>
              <a:rPr lang="fr-BE" sz="2800" dirty="0" err="1">
                <a:solidFill>
                  <a:schemeClr val="bg1"/>
                </a:solidFill>
              </a:rPr>
              <a:t>structs</a:t>
            </a:r>
            <a:endParaRPr lang="en-BE" sz="2800" dirty="0">
              <a:solidFill>
                <a:schemeClr val="bg1"/>
              </a:solidFill>
            </a:endParaRPr>
          </a:p>
        </p:txBody>
      </p:sp>
      <p:sp>
        <p:nvSpPr>
          <p:cNvPr id="11" name="TextBox 10">
            <a:extLst>
              <a:ext uri="{FF2B5EF4-FFF2-40B4-BE49-F238E27FC236}">
                <a16:creationId xmlns:a16="http://schemas.microsoft.com/office/drawing/2014/main" id="{AA19F167-A7B4-489A-B36E-4534F5625EE5}"/>
              </a:ext>
            </a:extLst>
          </p:cNvPr>
          <p:cNvSpPr txBox="1"/>
          <p:nvPr/>
        </p:nvSpPr>
        <p:spPr>
          <a:xfrm>
            <a:off x="1028700" y="1694190"/>
            <a:ext cx="6002092" cy="523220"/>
          </a:xfrm>
          <a:prstGeom prst="rect">
            <a:avLst/>
          </a:prstGeom>
          <a:solidFill>
            <a:schemeClr val="tx1"/>
          </a:solidFill>
        </p:spPr>
        <p:txBody>
          <a:bodyPr wrap="none" rtlCol="0">
            <a:spAutoFit/>
          </a:bodyPr>
          <a:lstStyle/>
          <a:p>
            <a:r>
              <a:rPr lang="fr-BE" sz="2800" dirty="0">
                <a:solidFill>
                  <a:schemeClr val="bg1"/>
                </a:solidFill>
              </a:rPr>
              <a:t>Pattern match Span on a constant string</a:t>
            </a:r>
            <a:endParaRPr lang="en-BE" sz="2800" dirty="0">
              <a:solidFill>
                <a:schemeClr val="bg1"/>
              </a:solidFill>
            </a:endParaRPr>
          </a:p>
        </p:txBody>
      </p:sp>
      <p:sp>
        <p:nvSpPr>
          <p:cNvPr id="12" name="TextBox 11">
            <a:extLst>
              <a:ext uri="{FF2B5EF4-FFF2-40B4-BE49-F238E27FC236}">
                <a16:creationId xmlns:a16="http://schemas.microsoft.com/office/drawing/2014/main" id="{8273E1FF-1CE6-62FF-7EAE-95A9BE5933C8}"/>
              </a:ext>
            </a:extLst>
          </p:cNvPr>
          <p:cNvSpPr txBox="1"/>
          <p:nvPr/>
        </p:nvSpPr>
        <p:spPr>
          <a:xfrm>
            <a:off x="1028700" y="4640590"/>
            <a:ext cx="3689472" cy="523220"/>
          </a:xfrm>
          <a:prstGeom prst="rect">
            <a:avLst/>
          </a:prstGeom>
          <a:solidFill>
            <a:schemeClr val="tx1"/>
          </a:solidFill>
        </p:spPr>
        <p:txBody>
          <a:bodyPr wrap="none" rtlCol="0">
            <a:spAutoFit/>
          </a:bodyPr>
          <a:lstStyle/>
          <a:p>
            <a:r>
              <a:rPr lang="fr-BE" sz="2800" dirty="0">
                <a:solidFill>
                  <a:schemeClr val="bg1"/>
                </a:solidFill>
              </a:rPr>
              <a:t>Extended </a:t>
            </a:r>
            <a:r>
              <a:rPr lang="fr-BE" sz="2800" dirty="0" err="1">
                <a:solidFill>
                  <a:schemeClr val="bg1"/>
                </a:solidFill>
              </a:rPr>
              <a:t>nameof</a:t>
            </a:r>
            <a:r>
              <a:rPr lang="fr-BE" sz="2800" dirty="0">
                <a:solidFill>
                  <a:schemeClr val="bg1"/>
                </a:solidFill>
              </a:rPr>
              <a:t> scope</a:t>
            </a:r>
            <a:endParaRPr lang="en-BE" sz="2800" dirty="0">
              <a:solidFill>
                <a:schemeClr val="bg1"/>
              </a:solidFill>
            </a:endParaRPr>
          </a:p>
        </p:txBody>
      </p:sp>
      <p:sp>
        <p:nvSpPr>
          <p:cNvPr id="13" name="TextBox 12">
            <a:extLst>
              <a:ext uri="{FF2B5EF4-FFF2-40B4-BE49-F238E27FC236}">
                <a16:creationId xmlns:a16="http://schemas.microsoft.com/office/drawing/2014/main" id="{B85D57E5-2E6C-8832-FB83-29F99C1EAC90}"/>
              </a:ext>
            </a:extLst>
          </p:cNvPr>
          <p:cNvSpPr txBox="1"/>
          <p:nvPr/>
        </p:nvSpPr>
        <p:spPr>
          <a:xfrm>
            <a:off x="4876800" y="4640590"/>
            <a:ext cx="2341090" cy="523220"/>
          </a:xfrm>
          <a:prstGeom prst="rect">
            <a:avLst/>
          </a:prstGeom>
          <a:solidFill>
            <a:schemeClr val="tx1"/>
          </a:solidFill>
        </p:spPr>
        <p:txBody>
          <a:bodyPr wrap="none" rtlCol="0">
            <a:spAutoFit/>
          </a:bodyPr>
          <a:lstStyle/>
          <a:p>
            <a:r>
              <a:rPr lang="fr-BE" sz="2800" dirty="0" err="1">
                <a:solidFill>
                  <a:schemeClr val="bg1"/>
                </a:solidFill>
              </a:rPr>
              <a:t>Numeric</a:t>
            </a:r>
            <a:r>
              <a:rPr lang="fr-BE" sz="2800" dirty="0">
                <a:solidFill>
                  <a:schemeClr val="bg1"/>
                </a:solidFill>
              </a:rPr>
              <a:t> </a:t>
            </a:r>
            <a:r>
              <a:rPr lang="fr-BE" sz="2800" dirty="0" err="1">
                <a:solidFill>
                  <a:schemeClr val="bg1"/>
                </a:solidFill>
              </a:rPr>
              <a:t>IntPtr</a:t>
            </a:r>
            <a:endParaRPr lang="en-BE" sz="2800" dirty="0">
              <a:solidFill>
                <a:schemeClr val="bg1"/>
              </a:solidFill>
            </a:endParaRPr>
          </a:p>
        </p:txBody>
      </p:sp>
      <p:sp>
        <p:nvSpPr>
          <p:cNvPr id="14" name="TextBox 13">
            <a:extLst>
              <a:ext uri="{FF2B5EF4-FFF2-40B4-BE49-F238E27FC236}">
                <a16:creationId xmlns:a16="http://schemas.microsoft.com/office/drawing/2014/main" id="{3B8D7003-BDEF-8B84-DAD0-9D34699AC49E}"/>
              </a:ext>
            </a:extLst>
          </p:cNvPr>
          <p:cNvSpPr txBox="1"/>
          <p:nvPr/>
        </p:nvSpPr>
        <p:spPr>
          <a:xfrm>
            <a:off x="7168971" y="1694190"/>
            <a:ext cx="3686137" cy="523220"/>
          </a:xfrm>
          <a:prstGeom prst="rect">
            <a:avLst/>
          </a:prstGeom>
          <a:solidFill>
            <a:schemeClr val="tx1"/>
          </a:solidFill>
        </p:spPr>
        <p:txBody>
          <a:bodyPr wrap="none" rtlCol="0">
            <a:spAutoFit/>
          </a:bodyPr>
          <a:lstStyle/>
          <a:p>
            <a:r>
              <a:rPr lang="fr-BE" sz="2800" dirty="0" err="1">
                <a:solidFill>
                  <a:schemeClr val="bg1"/>
                </a:solidFill>
              </a:rPr>
              <a:t>ref</a:t>
            </a:r>
            <a:r>
              <a:rPr lang="fr-BE" sz="2800" dirty="0">
                <a:solidFill>
                  <a:schemeClr val="bg1"/>
                </a:solidFill>
              </a:rPr>
              <a:t> </a:t>
            </a:r>
            <a:r>
              <a:rPr lang="fr-BE" sz="2800" dirty="0" err="1">
                <a:solidFill>
                  <a:schemeClr val="bg1"/>
                </a:solidFill>
              </a:rPr>
              <a:t>fields</a:t>
            </a:r>
            <a:r>
              <a:rPr lang="fr-BE" sz="2800" dirty="0">
                <a:solidFill>
                  <a:schemeClr val="bg1"/>
                </a:solidFill>
              </a:rPr>
              <a:t> and </a:t>
            </a:r>
            <a:r>
              <a:rPr lang="fr-BE" sz="2800" dirty="0" err="1">
                <a:solidFill>
                  <a:schemeClr val="bg1"/>
                </a:solidFill>
              </a:rPr>
              <a:t>scoped</a:t>
            </a:r>
            <a:r>
              <a:rPr lang="fr-BE" sz="2800" dirty="0">
                <a:solidFill>
                  <a:schemeClr val="bg1"/>
                </a:solidFill>
              </a:rPr>
              <a:t> </a:t>
            </a:r>
            <a:r>
              <a:rPr lang="fr-BE" sz="2800" dirty="0" err="1">
                <a:solidFill>
                  <a:schemeClr val="bg1"/>
                </a:solidFill>
              </a:rPr>
              <a:t>ref</a:t>
            </a:r>
            <a:endParaRPr lang="en-BE" sz="2800" dirty="0">
              <a:solidFill>
                <a:schemeClr val="bg1"/>
              </a:solidFill>
            </a:endParaRPr>
          </a:p>
        </p:txBody>
      </p:sp>
      <p:sp>
        <p:nvSpPr>
          <p:cNvPr id="16" name="TextBox 15">
            <a:extLst>
              <a:ext uri="{FF2B5EF4-FFF2-40B4-BE49-F238E27FC236}">
                <a16:creationId xmlns:a16="http://schemas.microsoft.com/office/drawing/2014/main" id="{FABED6E6-1EE1-A877-4B2D-1AEE918388C5}"/>
              </a:ext>
            </a:extLst>
          </p:cNvPr>
          <p:cNvSpPr txBox="1"/>
          <p:nvPr/>
        </p:nvSpPr>
        <p:spPr>
          <a:xfrm>
            <a:off x="7376518" y="4640590"/>
            <a:ext cx="2516715" cy="523220"/>
          </a:xfrm>
          <a:prstGeom prst="rect">
            <a:avLst/>
          </a:prstGeom>
          <a:solidFill>
            <a:schemeClr val="tx1"/>
          </a:solidFill>
        </p:spPr>
        <p:txBody>
          <a:bodyPr wrap="none" rtlCol="0">
            <a:spAutoFit/>
          </a:bodyPr>
          <a:lstStyle/>
          <a:p>
            <a:r>
              <a:rPr lang="fr-BE" sz="2800" dirty="0">
                <a:solidFill>
                  <a:schemeClr val="bg1"/>
                </a:solidFill>
              </a:rPr>
              <a:t>Warning </a:t>
            </a:r>
            <a:r>
              <a:rPr lang="fr-BE" sz="2800" dirty="0" err="1">
                <a:solidFill>
                  <a:schemeClr val="bg1"/>
                </a:solidFill>
              </a:rPr>
              <a:t>wave</a:t>
            </a:r>
            <a:r>
              <a:rPr lang="fr-BE" sz="2800" dirty="0">
                <a:solidFill>
                  <a:schemeClr val="bg1"/>
                </a:solidFill>
              </a:rPr>
              <a:t> 7</a:t>
            </a:r>
            <a:endParaRPr lang="en-BE" sz="2800" dirty="0">
              <a:solidFill>
                <a:schemeClr val="bg1"/>
              </a:solidFill>
            </a:endParaRPr>
          </a:p>
        </p:txBody>
      </p:sp>
    </p:spTree>
    <p:extLst>
      <p:ext uri="{BB962C8B-B14F-4D97-AF65-F5344CB8AC3E}">
        <p14:creationId xmlns:p14="http://schemas.microsoft.com/office/powerpoint/2010/main" val="3364561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76402" y="2266466"/>
            <a:ext cx="485536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freelance fullstack developer</a:t>
            </a:r>
          </a:p>
        </p:txBody>
      </p:sp>
      <p:sp>
        <p:nvSpPr>
          <p:cNvPr id="6" name="TextBox 5"/>
          <p:cNvSpPr txBox="1"/>
          <p:nvPr/>
        </p:nvSpPr>
        <p:spPr>
          <a:xfrm>
            <a:off x="559559" y="2253521"/>
            <a:ext cx="299229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@kevinderudder</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616" y="3509987"/>
            <a:ext cx="1666697" cy="481153"/>
          </a:xfrm>
          <a:prstGeom prst="rect">
            <a:avLst/>
          </a:prstGeom>
        </p:spPr>
      </p:pic>
      <p:sp>
        <p:nvSpPr>
          <p:cNvPr id="9" name="TextBox 8"/>
          <p:cNvSpPr txBox="1"/>
          <p:nvPr/>
        </p:nvSpPr>
        <p:spPr>
          <a:xfrm>
            <a:off x="3476402" y="2854354"/>
            <a:ext cx="31086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trainer and coach</a:t>
            </a:r>
          </a:p>
        </p:txBody>
      </p:sp>
      <p:sp>
        <p:nvSpPr>
          <p:cNvPr id="12" name="TextBox 11"/>
          <p:cNvSpPr txBox="1"/>
          <p:nvPr/>
        </p:nvSpPr>
        <p:spPr>
          <a:xfrm>
            <a:off x="3476402" y="3390997"/>
            <a:ext cx="2632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310934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C308-0112-45C0-0A83-A9A3C52D253B}"/>
              </a:ext>
            </a:extLst>
          </p:cNvPr>
          <p:cNvSpPr>
            <a:spLocks noGrp="1"/>
          </p:cNvSpPr>
          <p:nvPr>
            <p:ph type="title"/>
          </p:nvPr>
        </p:nvSpPr>
        <p:spPr/>
        <p:txBody>
          <a:bodyPr/>
          <a:lstStyle/>
          <a:p>
            <a:r>
              <a:rPr lang="fr-BE" dirty="0"/>
              <a:t>Auto-default </a:t>
            </a:r>
            <a:r>
              <a:rPr lang="fr-BE" dirty="0" err="1"/>
              <a:t>struct</a:t>
            </a:r>
            <a:endParaRPr lang="en-BE" dirty="0"/>
          </a:p>
        </p:txBody>
      </p:sp>
      <p:sp>
        <p:nvSpPr>
          <p:cNvPr id="3" name="Content Placeholder 2">
            <a:extLst>
              <a:ext uri="{FF2B5EF4-FFF2-40B4-BE49-F238E27FC236}">
                <a16:creationId xmlns:a16="http://schemas.microsoft.com/office/drawing/2014/main" id="{8CE92C32-721F-961C-FFF6-5E42EB5EAC5B}"/>
              </a:ext>
            </a:extLst>
          </p:cNvPr>
          <p:cNvSpPr>
            <a:spLocks noGrp="1"/>
          </p:cNvSpPr>
          <p:nvPr>
            <p:ph idx="1"/>
          </p:nvPr>
        </p:nvSpPr>
        <p:spPr/>
        <p:txBody>
          <a:bodyPr/>
          <a:lstStyle/>
          <a:p>
            <a:r>
              <a:rPr lang="fr-BE" dirty="0"/>
              <a:t>Compiler </a:t>
            </a:r>
            <a:r>
              <a:rPr lang="fr-BE" dirty="0" err="1"/>
              <a:t>ensures</a:t>
            </a:r>
            <a:r>
              <a:rPr lang="fr-BE" dirty="0"/>
              <a:t> </a:t>
            </a:r>
            <a:r>
              <a:rPr lang="fr-BE" dirty="0" err="1"/>
              <a:t>that</a:t>
            </a:r>
            <a:r>
              <a:rPr lang="fr-BE" dirty="0"/>
              <a:t> all </a:t>
            </a:r>
            <a:r>
              <a:rPr lang="fr-BE" dirty="0" err="1"/>
              <a:t>fields</a:t>
            </a:r>
            <a:r>
              <a:rPr lang="fr-BE" dirty="0"/>
              <a:t> of a </a:t>
            </a:r>
            <a:r>
              <a:rPr lang="fr-BE" dirty="0" err="1">
                <a:solidFill>
                  <a:srgbClr val="0000FF"/>
                </a:solidFill>
                <a:latin typeface="Consolas" panose="020B0609020204030204" pitchFamily="49" charset="0"/>
              </a:rPr>
              <a:t>struct</a:t>
            </a:r>
            <a:r>
              <a:rPr lang="fr-BE" dirty="0"/>
              <a:t> type are </a:t>
            </a:r>
            <a:r>
              <a:rPr lang="fr-BE" dirty="0" err="1"/>
              <a:t>initialized</a:t>
            </a:r>
            <a:endParaRPr lang="en-BE" dirty="0"/>
          </a:p>
        </p:txBody>
      </p:sp>
      <p:sp>
        <p:nvSpPr>
          <p:cNvPr id="5" name="TextBox 4">
            <a:extLst>
              <a:ext uri="{FF2B5EF4-FFF2-40B4-BE49-F238E27FC236}">
                <a16:creationId xmlns:a16="http://schemas.microsoft.com/office/drawing/2014/main" id="{84A4BF7B-7E96-9F29-D9F2-0C335912303F}"/>
              </a:ext>
            </a:extLst>
          </p:cNvPr>
          <p:cNvSpPr txBox="1"/>
          <p:nvPr/>
        </p:nvSpPr>
        <p:spPr>
          <a:xfrm>
            <a:off x="942731" y="1925680"/>
            <a:ext cx="10831446" cy="3693319"/>
          </a:xfrm>
          <a:prstGeom prst="rect">
            <a:avLst/>
          </a:prstGeom>
          <a:noFill/>
          <a:ln>
            <a:solidFill>
              <a:schemeClr val="bg1">
                <a:lumMod val="8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struct</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Statistic</a:t>
            </a:r>
          </a:p>
          <a:p>
            <a:r>
              <a:rPr lang="en-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Likes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Dislikes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Views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endParaRPr lang="en-BE"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Statistic</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dislikes,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views)</a:t>
            </a:r>
          </a:p>
          <a:p>
            <a:r>
              <a:rPr lang="en-BE"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//Likes = likes;</a:t>
            </a:r>
          </a:p>
          <a:p>
            <a:r>
              <a:rPr lang="en-US" sz="1800" dirty="0">
                <a:solidFill>
                  <a:srgbClr val="000000"/>
                </a:solidFill>
                <a:latin typeface="Cascadia Mono" panose="020B0609020000020004" pitchFamily="49" charset="0"/>
              </a:rPr>
              <a:t>        Dislikes = dislikes;</a:t>
            </a:r>
          </a:p>
          <a:p>
            <a:r>
              <a:rPr lang="en-US" sz="1800" dirty="0">
                <a:solidFill>
                  <a:srgbClr val="000000"/>
                </a:solidFill>
                <a:latin typeface="Cascadia Mono" panose="020B0609020000020004" pitchFamily="49" charset="0"/>
              </a:rPr>
              <a:t>        Views = views;</a:t>
            </a:r>
          </a:p>
          <a:p>
            <a:r>
              <a:rPr lang="en-BE" sz="1800" dirty="0">
                <a:solidFill>
                  <a:srgbClr val="000000"/>
                </a:solidFill>
                <a:latin typeface="Cascadia Mono" panose="020B0609020000020004" pitchFamily="49" charset="0"/>
              </a:rPr>
              <a:t>    }</a:t>
            </a:r>
          </a:p>
          <a:p>
            <a:r>
              <a:rPr lang="en-BE" sz="1800" dirty="0">
                <a:solidFill>
                  <a:srgbClr val="000000"/>
                </a:solidFill>
                <a:latin typeface="Cascadia Mono" panose="020B0609020000020004" pitchFamily="49" charset="0"/>
              </a:rPr>
              <a:t>}</a:t>
            </a:r>
            <a:endParaRPr lang="en-BE" dirty="0"/>
          </a:p>
        </p:txBody>
      </p:sp>
    </p:spTree>
    <p:extLst>
      <p:ext uri="{BB962C8B-B14F-4D97-AF65-F5344CB8AC3E}">
        <p14:creationId xmlns:p14="http://schemas.microsoft.com/office/powerpoint/2010/main" val="3417994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C308-0112-45C0-0A83-A9A3C52D253B}"/>
              </a:ext>
            </a:extLst>
          </p:cNvPr>
          <p:cNvSpPr>
            <a:spLocks noGrp="1"/>
          </p:cNvSpPr>
          <p:nvPr>
            <p:ph type="title"/>
          </p:nvPr>
        </p:nvSpPr>
        <p:spPr/>
        <p:txBody>
          <a:bodyPr/>
          <a:lstStyle/>
          <a:p>
            <a:r>
              <a:rPr lang="fr-BE" dirty="0"/>
              <a:t>Auto-default </a:t>
            </a:r>
            <a:r>
              <a:rPr lang="fr-BE" dirty="0" err="1"/>
              <a:t>struct</a:t>
            </a:r>
            <a:endParaRPr lang="en-BE" dirty="0"/>
          </a:p>
        </p:txBody>
      </p:sp>
      <p:sp>
        <p:nvSpPr>
          <p:cNvPr id="3" name="Content Placeholder 2">
            <a:extLst>
              <a:ext uri="{FF2B5EF4-FFF2-40B4-BE49-F238E27FC236}">
                <a16:creationId xmlns:a16="http://schemas.microsoft.com/office/drawing/2014/main" id="{8CE92C32-721F-961C-FFF6-5E42EB5EAC5B}"/>
              </a:ext>
            </a:extLst>
          </p:cNvPr>
          <p:cNvSpPr>
            <a:spLocks noGrp="1"/>
          </p:cNvSpPr>
          <p:nvPr>
            <p:ph idx="1"/>
          </p:nvPr>
        </p:nvSpPr>
        <p:spPr/>
        <p:txBody>
          <a:bodyPr/>
          <a:lstStyle/>
          <a:p>
            <a:r>
              <a:rPr lang="fr-BE" dirty="0"/>
              <a:t>Compiler </a:t>
            </a:r>
            <a:r>
              <a:rPr lang="fr-BE" dirty="0" err="1"/>
              <a:t>ensures</a:t>
            </a:r>
            <a:r>
              <a:rPr lang="fr-BE" dirty="0"/>
              <a:t> </a:t>
            </a:r>
            <a:r>
              <a:rPr lang="fr-BE" dirty="0" err="1"/>
              <a:t>that</a:t>
            </a:r>
            <a:r>
              <a:rPr lang="fr-BE" dirty="0"/>
              <a:t> all </a:t>
            </a:r>
            <a:r>
              <a:rPr lang="fr-BE" dirty="0" err="1"/>
              <a:t>fields</a:t>
            </a:r>
            <a:r>
              <a:rPr lang="fr-BE" dirty="0"/>
              <a:t> of a </a:t>
            </a:r>
            <a:r>
              <a:rPr lang="fr-BE" dirty="0" err="1">
                <a:solidFill>
                  <a:srgbClr val="0000FF"/>
                </a:solidFill>
                <a:latin typeface="Consolas" panose="020B0609020204030204" pitchFamily="49" charset="0"/>
              </a:rPr>
              <a:t>struct</a:t>
            </a:r>
            <a:r>
              <a:rPr lang="fr-BE" dirty="0"/>
              <a:t> type are </a:t>
            </a:r>
            <a:r>
              <a:rPr lang="fr-BE" dirty="0" err="1"/>
              <a:t>initialized</a:t>
            </a:r>
            <a:endParaRPr lang="en-BE" dirty="0"/>
          </a:p>
        </p:txBody>
      </p:sp>
      <p:sp>
        <p:nvSpPr>
          <p:cNvPr id="5" name="TextBox 4">
            <a:extLst>
              <a:ext uri="{FF2B5EF4-FFF2-40B4-BE49-F238E27FC236}">
                <a16:creationId xmlns:a16="http://schemas.microsoft.com/office/drawing/2014/main" id="{84A4BF7B-7E96-9F29-D9F2-0C335912303F}"/>
              </a:ext>
            </a:extLst>
          </p:cNvPr>
          <p:cNvSpPr txBox="1"/>
          <p:nvPr/>
        </p:nvSpPr>
        <p:spPr>
          <a:xfrm>
            <a:off x="942731" y="1925680"/>
            <a:ext cx="10831446" cy="3693319"/>
          </a:xfrm>
          <a:prstGeom prst="rect">
            <a:avLst/>
          </a:prstGeom>
          <a:noFill/>
          <a:ln>
            <a:solidFill>
              <a:schemeClr val="bg1">
                <a:lumMod val="8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struct</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Statistic</a:t>
            </a:r>
          </a:p>
          <a:p>
            <a:r>
              <a:rPr lang="en-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Likes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Dislikes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Views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endParaRPr lang="en-BE"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Statistic</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dislikes,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views)</a:t>
            </a:r>
          </a:p>
          <a:p>
            <a:r>
              <a:rPr lang="en-BE"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//Likes = likes;</a:t>
            </a:r>
          </a:p>
          <a:p>
            <a:r>
              <a:rPr lang="en-US" sz="1800" dirty="0">
                <a:solidFill>
                  <a:srgbClr val="000000"/>
                </a:solidFill>
                <a:latin typeface="Cascadia Mono" panose="020B0609020000020004" pitchFamily="49" charset="0"/>
              </a:rPr>
              <a:t>        Dislikes = dislikes;</a:t>
            </a:r>
          </a:p>
          <a:p>
            <a:r>
              <a:rPr lang="en-US" sz="1800" dirty="0">
                <a:solidFill>
                  <a:srgbClr val="000000"/>
                </a:solidFill>
                <a:latin typeface="Cascadia Mono" panose="020B0609020000020004" pitchFamily="49" charset="0"/>
              </a:rPr>
              <a:t>        Views = views;</a:t>
            </a:r>
          </a:p>
          <a:p>
            <a:r>
              <a:rPr lang="en-BE" sz="1800" dirty="0">
                <a:solidFill>
                  <a:srgbClr val="000000"/>
                </a:solidFill>
                <a:latin typeface="Cascadia Mono" panose="020B0609020000020004" pitchFamily="49" charset="0"/>
              </a:rPr>
              <a:t>    }</a:t>
            </a:r>
          </a:p>
          <a:p>
            <a:r>
              <a:rPr lang="en-BE" sz="1800" dirty="0">
                <a:solidFill>
                  <a:srgbClr val="000000"/>
                </a:solidFill>
                <a:latin typeface="Cascadia Mono" panose="020B0609020000020004" pitchFamily="49" charset="0"/>
              </a:rPr>
              <a:t>}</a:t>
            </a:r>
            <a:endParaRPr lang="en-BE" dirty="0"/>
          </a:p>
        </p:txBody>
      </p:sp>
      <p:sp>
        <p:nvSpPr>
          <p:cNvPr id="6" name="TextBox 5">
            <a:extLst>
              <a:ext uri="{FF2B5EF4-FFF2-40B4-BE49-F238E27FC236}">
                <a16:creationId xmlns:a16="http://schemas.microsoft.com/office/drawing/2014/main" id="{DF6E2E4F-6623-A786-321A-356D99AE68FE}"/>
              </a:ext>
            </a:extLst>
          </p:cNvPr>
          <p:cNvSpPr txBox="1"/>
          <p:nvPr/>
        </p:nvSpPr>
        <p:spPr>
          <a:xfrm>
            <a:off x="6818403" y="2263575"/>
            <a:ext cx="4955774" cy="1015663"/>
          </a:xfrm>
          <a:prstGeom prst="rect">
            <a:avLst/>
          </a:prstGeom>
          <a:noFill/>
        </p:spPr>
        <p:txBody>
          <a:bodyPr wrap="square" rtlCol="0">
            <a:spAutoFit/>
          </a:bodyPr>
          <a:lstStyle/>
          <a:p>
            <a:r>
              <a:rPr lang="en-US" sz="2000" b="0" i="1" dirty="0">
                <a:solidFill>
                  <a:srgbClr val="CF2E2E"/>
                </a:solidFill>
                <a:effectLst/>
                <a:latin typeface="Roboto" panose="02000000000000000000" pitchFamily="2" charset="0"/>
              </a:rPr>
              <a:t>“Error  CS0171 Field ‘</a:t>
            </a:r>
            <a:r>
              <a:rPr lang="en-US" sz="2000" b="0" i="1" dirty="0" err="1">
                <a:solidFill>
                  <a:srgbClr val="CF2E2E"/>
                </a:solidFill>
                <a:effectLst/>
                <a:latin typeface="Roboto" panose="02000000000000000000" pitchFamily="2" charset="0"/>
              </a:rPr>
              <a:t>Statistic.Likes</a:t>
            </a:r>
            <a:r>
              <a:rPr lang="en-US" sz="2000" b="0" i="1" dirty="0">
                <a:solidFill>
                  <a:srgbClr val="CF2E2E"/>
                </a:solidFill>
                <a:effectLst/>
                <a:latin typeface="Roboto" panose="02000000000000000000" pitchFamily="2" charset="0"/>
              </a:rPr>
              <a:t>’ must be fully assigned before control is returned to the caller.”</a:t>
            </a:r>
            <a:endParaRPr lang="en-BE" sz="2000" dirty="0"/>
          </a:p>
        </p:txBody>
      </p:sp>
    </p:spTree>
    <p:extLst>
      <p:ext uri="{BB962C8B-B14F-4D97-AF65-F5344CB8AC3E}">
        <p14:creationId xmlns:p14="http://schemas.microsoft.com/office/powerpoint/2010/main" val="3731571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E427-8E24-476C-072F-6A72D25F7CC8}"/>
              </a:ext>
            </a:extLst>
          </p:cNvPr>
          <p:cNvSpPr>
            <a:spLocks noGrp="1"/>
          </p:cNvSpPr>
          <p:nvPr>
            <p:ph type="title"/>
          </p:nvPr>
        </p:nvSpPr>
        <p:spPr/>
        <p:txBody>
          <a:bodyPr/>
          <a:lstStyle/>
          <a:p>
            <a:r>
              <a:rPr lang="fr-BE" dirty="0"/>
              <a:t>Raw String </a:t>
            </a:r>
            <a:r>
              <a:rPr lang="fr-BE" dirty="0" err="1"/>
              <a:t>Literals</a:t>
            </a:r>
            <a:endParaRPr lang="en-BE" dirty="0"/>
          </a:p>
        </p:txBody>
      </p:sp>
      <p:sp>
        <p:nvSpPr>
          <p:cNvPr id="5" name="TextBox 4">
            <a:extLst>
              <a:ext uri="{FF2B5EF4-FFF2-40B4-BE49-F238E27FC236}">
                <a16:creationId xmlns:a16="http://schemas.microsoft.com/office/drawing/2014/main" id="{F9B75343-51CE-FEA4-F798-D4B64C965A23}"/>
              </a:ext>
            </a:extLst>
          </p:cNvPr>
          <p:cNvSpPr txBox="1"/>
          <p:nvPr/>
        </p:nvSpPr>
        <p:spPr>
          <a:xfrm>
            <a:off x="336136" y="1113135"/>
            <a:ext cx="11519727" cy="369332"/>
          </a:xfrm>
          <a:prstGeom prst="rect">
            <a:avLst/>
          </a:prstGeom>
          <a:noFill/>
        </p:spPr>
        <p:txBody>
          <a:bodyPr wrap="square">
            <a:spAutoFit/>
          </a:bodyPr>
          <a:lstStyle/>
          <a:p>
            <a:r>
              <a:rPr lang="en-US" dirty="0">
                <a:solidFill>
                  <a:srgbClr val="000000"/>
                </a:solidFill>
                <a:latin typeface="Cascadia Mono" panose="020B0609020000020004" pitchFamily="49" charset="0"/>
              </a:rPr>
              <a:t> </a:t>
            </a:r>
            <a:r>
              <a:rPr lang="en-US" dirty="0">
                <a:solidFill>
                  <a:srgbClr val="0000FF"/>
                </a:solidFill>
                <a:latin typeface="Cascadia Mono" panose="020B0609020000020004" pitchFamily="49" charset="0"/>
              </a:rPr>
              <a:t>string</a:t>
            </a:r>
            <a:r>
              <a:rPr lang="en-US" dirty="0">
                <a:solidFill>
                  <a:srgbClr val="000000"/>
                </a:solidFill>
                <a:latin typeface="Cascadia Mono" panose="020B0609020000020004" pitchFamily="49" charset="0"/>
              </a:rPr>
              <a:t> line = </a:t>
            </a:r>
            <a:r>
              <a:rPr lang="en-US" dirty="0">
                <a:solidFill>
                  <a:srgbClr val="A31515"/>
                </a:solidFill>
                <a:latin typeface="Cascadia Mono" panose="020B0609020000020004" pitchFamily="49" charset="0"/>
              </a:rPr>
              <a:t>"- Jan ate her friends sandwich.\n- Jan ate her friends colon."</a:t>
            </a:r>
            <a:r>
              <a:rPr lang="en-US" dirty="0">
                <a:solidFill>
                  <a:srgbClr val="000000"/>
                </a:solidFill>
                <a:latin typeface="Cascadia Mono" panose="020B0609020000020004" pitchFamily="49" charset="0"/>
              </a:rPr>
              <a:t>;</a:t>
            </a:r>
            <a:endParaRPr lang="en-BE" dirty="0"/>
          </a:p>
        </p:txBody>
      </p:sp>
      <p:sp>
        <p:nvSpPr>
          <p:cNvPr id="6" name="Rectangle 5">
            <a:extLst>
              <a:ext uri="{FF2B5EF4-FFF2-40B4-BE49-F238E27FC236}">
                <a16:creationId xmlns:a16="http://schemas.microsoft.com/office/drawing/2014/main" id="{716FE7C6-874F-A910-81E7-D24E97866133}"/>
              </a:ext>
            </a:extLst>
          </p:cNvPr>
          <p:cNvSpPr/>
          <p:nvPr/>
        </p:nvSpPr>
        <p:spPr>
          <a:xfrm>
            <a:off x="336136" y="1802236"/>
            <a:ext cx="11519727" cy="46884"/>
          </a:xfrm>
          <a:prstGeom prst="rect">
            <a:avLst/>
          </a:prstGeom>
          <a:gradFill flip="none" rotWithShape="1">
            <a:gsLst>
              <a:gs pos="9000">
                <a:schemeClr val="accent1">
                  <a:lumMod val="5000"/>
                  <a:lumOff val="95000"/>
                </a:schemeClr>
              </a:gs>
              <a:gs pos="88000">
                <a:schemeClr val="bg1"/>
              </a:gs>
              <a:gs pos="51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TextBox 7">
            <a:extLst>
              <a:ext uri="{FF2B5EF4-FFF2-40B4-BE49-F238E27FC236}">
                <a16:creationId xmlns:a16="http://schemas.microsoft.com/office/drawing/2014/main" id="{2F6E3641-F150-18A2-18EF-2F3E481C4734}"/>
              </a:ext>
            </a:extLst>
          </p:cNvPr>
          <p:cNvSpPr txBox="1"/>
          <p:nvPr/>
        </p:nvSpPr>
        <p:spPr>
          <a:xfrm>
            <a:off x="336136" y="2413338"/>
            <a:ext cx="11017664" cy="1200329"/>
          </a:xfrm>
          <a:prstGeom prst="rect">
            <a:avLst/>
          </a:prstGeom>
          <a:noFill/>
        </p:spPr>
        <p:txBody>
          <a:bodyPr wrap="square">
            <a:spAutoFit/>
          </a:bodyPr>
          <a:lstStyle/>
          <a:p>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punchline = </a:t>
            </a:r>
            <a:r>
              <a:rPr lang="en-US" sz="1800" b="1" dirty="0">
                <a:solidFill>
                  <a:srgbClr val="A31515"/>
                </a:solidFill>
                <a:latin typeface="Cascadia Mono" panose="020B0609020000020004" pitchFamily="49" charset="0"/>
              </a:rPr>
              <a:t>"""</a:t>
            </a:r>
          </a:p>
          <a:p>
            <a:r>
              <a:rPr lang="en-US" sz="1800" dirty="0">
                <a:solidFill>
                  <a:srgbClr val="A31515"/>
                </a:solidFill>
                <a:latin typeface="Cascadia Mono" panose="020B0609020000020004" pitchFamily="49" charset="0"/>
              </a:rPr>
              <a:t>                       - Jan ate her friends sandwich.</a:t>
            </a:r>
          </a:p>
          <a:p>
            <a:r>
              <a:rPr lang="en-US" sz="1800" dirty="0">
                <a:solidFill>
                  <a:srgbClr val="A31515"/>
                </a:solidFill>
                <a:latin typeface="Cascadia Mono" panose="020B0609020000020004" pitchFamily="49" charset="0"/>
              </a:rPr>
              <a:t>                       - Jan ate her friends colon.</a:t>
            </a:r>
          </a:p>
          <a:p>
            <a:r>
              <a:rPr lang="en-BE" sz="1800" dirty="0">
                <a:solidFill>
                  <a:srgbClr val="A31515"/>
                </a:solidFill>
                <a:latin typeface="Cascadia Mono" panose="020B0609020000020004" pitchFamily="49" charset="0"/>
              </a:rPr>
              <a:t>                   </a:t>
            </a:r>
            <a:r>
              <a:rPr lang="en-BE" sz="1800" b="1" dirty="0">
                <a:solidFill>
                  <a:srgbClr val="A31515"/>
                </a:solidFill>
                <a:latin typeface="Cascadia Mono" panose="020B0609020000020004" pitchFamily="49" charset="0"/>
              </a:rPr>
              <a:t>"""</a:t>
            </a:r>
            <a:r>
              <a:rPr lang="en-BE" sz="1800" dirty="0">
                <a:solidFill>
                  <a:srgbClr val="000000"/>
                </a:solidFill>
                <a:latin typeface="Cascadia Mono" panose="020B0609020000020004" pitchFamily="49" charset="0"/>
              </a:rPr>
              <a:t>;</a:t>
            </a:r>
            <a:endParaRPr lang="en-BE" dirty="0"/>
          </a:p>
        </p:txBody>
      </p:sp>
    </p:spTree>
    <p:extLst>
      <p:ext uri="{BB962C8B-B14F-4D97-AF65-F5344CB8AC3E}">
        <p14:creationId xmlns:p14="http://schemas.microsoft.com/office/powerpoint/2010/main" val="1747673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F1C31-1585-E68D-3634-E639A797A126}"/>
              </a:ext>
            </a:extLst>
          </p:cNvPr>
          <p:cNvSpPr>
            <a:spLocks noGrp="1"/>
          </p:cNvSpPr>
          <p:nvPr>
            <p:ph type="title"/>
          </p:nvPr>
        </p:nvSpPr>
        <p:spPr/>
        <p:txBody>
          <a:bodyPr/>
          <a:lstStyle/>
          <a:p>
            <a:r>
              <a:rPr lang="fr-BE" dirty="0"/>
              <a:t>Pattern match </a:t>
            </a:r>
            <a:r>
              <a:rPr lang="fr-BE" dirty="0">
                <a:solidFill>
                  <a:srgbClr val="0000FF"/>
                </a:solidFill>
                <a:latin typeface="Consolas" panose="020B0609020204030204" pitchFamily="49" charset="0"/>
              </a:rPr>
              <a:t>Span&lt;</a:t>
            </a:r>
            <a:r>
              <a:rPr lang="fr-BE" dirty="0">
                <a:solidFill>
                  <a:srgbClr val="0F8FA9"/>
                </a:solidFill>
                <a:latin typeface="Consolas" panose="020B0609020204030204" pitchFamily="49" charset="0"/>
              </a:rPr>
              <a:t>char</a:t>
            </a:r>
            <a:r>
              <a:rPr lang="fr-BE" dirty="0">
                <a:solidFill>
                  <a:srgbClr val="0000FF"/>
                </a:solidFill>
                <a:latin typeface="Consolas" panose="020B0609020204030204" pitchFamily="49" charset="0"/>
              </a:rPr>
              <a:t>&gt;</a:t>
            </a:r>
            <a:endParaRPr lang="en-BE" dirty="0">
              <a:solidFill>
                <a:srgbClr val="0000FF"/>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8C760D0-2AA7-BF2E-8E42-2CA5B4F59A4D}"/>
              </a:ext>
            </a:extLst>
          </p:cNvPr>
          <p:cNvSpPr>
            <a:spLocks noGrp="1"/>
          </p:cNvSpPr>
          <p:nvPr>
            <p:ph idx="1"/>
          </p:nvPr>
        </p:nvSpPr>
        <p:spPr/>
        <p:txBody>
          <a:bodyPr/>
          <a:lstStyle/>
          <a:p>
            <a:r>
              <a:rPr lang="fr-BE" dirty="0"/>
              <a:t>Or </a:t>
            </a:r>
            <a:r>
              <a:rPr lang="fr-BE" dirty="0" err="1">
                <a:solidFill>
                  <a:srgbClr val="0000FF"/>
                </a:solidFill>
                <a:latin typeface="Consolas" panose="020B0609020204030204" pitchFamily="49" charset="0"/>
              </a:rPr>
              <a:t>ReadOnlySpan</a:t>
            </a:r>
            <a:r>
              <a:rPr lang="fr-BE" dirty="0">
                <a:solidFill>
                  <a:srgbClr val="0000FF"/>
                </a:solidFill>
                <a:latin typeface="Consolas" panose="020B0609020204030204" pitchFamily="49" charset="0"/>
              </a:rPr>
              <a:t>&lt;</a:t>
            </a:r>
            <a:r>
              <a:rPr lang="fr-BE" dirty="0">
                <a:solidFill>
                  <a:srgbClr val="0F8FA9"/>
                </a:solidFill>
                <a:latin typeface="Consolas" panose="020B0609020204030204" pitchFamily="49" charset="0"/>
              </a:rPr>
              <a:t>char</a:t>
            </a:r>
            <a:r>
              <a:rPr lang="fr-BE" dirty="0">
                <a:solidFill>
                  <a:srgbClr val="0000FF"/>
                </a:solidFill>
                <a:latin typeface="Consolas" panose="020B0609020204030204" pitchFamily="49" charset="0"/>
              </a:rPr>
              <a:t>&gt;</a:t>
            </a:r>
            <a:endParaRPr lang="en-BE" dirty="0">
              <a:solidFill>
                <a:srgbClr val="0000FF"/>
              </a:solidFill>
              <a:latin typeface="Consolas" panose="020B0609020204030204" pitchFamily="49" charset="0"/>
            </a:endParaRPr>
          </a:p>
          <a:p>
            <a:endParaRPr lang="fr-BE" dirty="0"/>
          </a:p>
          <a:p>
            <a:r>
              <a:rPr lang="fr-BE" dirty="0"/>
              <a:t>Test if a string </a:t>
            </a:r>
            <a:r>
              <a:rPr lang="fr-BE" dirty="0" err="1"/>
              <a:t>had</a:t>
            </a:r>
            <a:r>
              <a:rPr lang="fr-BE" dirty="0"/>
              <a:t> a </a:t>
            </a:r>
            <a:r>
              <a:rPr lang="fr-BE" dirty="0" err="1"/>
              <a:t>specific</a:t>
            </a:r>
            <a:r>
              <a:rPr lang="fr-BE" dirty="0"/>
              <a:t> constant value </a:t>
            </a:r>
            <a:r>
              <a:rPr lang="fr-BE" dirty="0" err="1"/>
              <a:t>using</a:t>
            </a:r>
            <a:r>
              <a:rPr lang="fr-BE" dirty="0"/>
              <a:t> pattern </a:t>
            </a:r>
            <a:r>
              <a:rPr lang="fr-BE" dirty="0" err="1"/>
              <a:t>matching</a:t>
            </a:r>
            <a:r>
              <a:rPr lang="fr-BE" dirty="0"/>
              <a:t>, but </a:t>
            </a:r>
            <a:r>
              <a:rPr lang="fr-BE" dirty="0" err="1"/>
              <a:t>previous</a:t>
            </a:r>
            <a:r>
              <a:rPr lang="fr-BE" dirty="0"/>
              <a:t> to C#11, </a:t>
            </a:r>
            <a:r>
              <a:rPr lang="fr-BE" dirty="0" err="1"/>
              <a:t>you</a:t>
            </a:r>
            <a:r>
              <a:rPr lang="fr-BE" dirty="0"/>
              <a:t> </a:t>
            </a:r>
            <a:r>
              <a:rPr lang="fr-BE" dirty="0" err="1"/>
              <a:t>couldn’t</a:t>
            </a:r>
            <a:r>
              <a:rPr lang="fr-BE" dirty="0"/>
              <a:t> test </a:t>
            </a:r>
            <a:r>
              <a:rPr lang="fr-BE" dirty="0" err="1"/>
              <a:t>this</a:t>
            </a:r>
            <a:r>
              <a:rPr lang="fr-BE" dirty="0"/>
              <a:t> on a </a:t>
            </a:r>
            <a:r>
              <a:rPr lang="fr-BE" dirty="0" err="1"/>
              <a:t>span</a:t>
            </a:r>
            <a:endParaRPr lang="en-BE" dirty="0"/>
          </a:p>
        </p:txBody>
      </p:sp>
      <p:sp>
        <p:nvSpPr>
          <p:cNvPr id="5" name="TextBox 4">
            <a:extLst>
              <a:ext uri="{FF2B5EF4-FFF2-40B4-BE49-F238E27FC236}">
                <a16:creationId xmlns:a16="http://schemas.microsoft.com/office/drawing/2014/main" id="{9B2E21E0-F1EF-B9BE-3BEF-5B3CCCC72C67}"/>
              </a:ext>
            </a:extLst>
          </p:cNvPr>
          <p:cNvSpPr txBox="1"/>
          <p:nvPr/>
        </p:nvSpPr>
        <p:spPr>
          <a:xfrm>
            <a:off x="507999" y="3441680"/>
            <a:ext cx="11036301" cy="3139321"/>
          </a:xfrm>
          <a:prstGeom prst="rect">
            <a:avLst/>
          </a:prstGeom>
          <a:noFill/>
          <a:ln>
            <a:solidFill>
              <a:schemeClr val="bg1">
                <a:lumMod val="8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Language(</a:t>
            </a:r>
            <a:r>
              <a:rPr lang="en-US" sz="1800" dirty="0">
                <a:solidFill>
                  <a:srgbClr val="0000FF"/>
                </a:solidFill>
                <a:latin typeface="Cascadia Mono" panose="020B0609020000020004" pitchFamily="49" charset="0"/>
              </a:rPr>
              <a:t>this</a:t>
            </a:r>
            <a:r>
              <a:rPr lang="en-US" sz="1800" dirty="0">
                <a:solidFill>
                  <a:srgbClr val="000000"/>
                </a:solidFill>
                <a:latin typeface="Cascadia Mono" panose="020B0609020000020004" pitchFamily="49" charset="0"/>
              </a:rPr>
              <a:t> Joke j)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ReadOnlySpan</a:t>
            </a:r>
            <a:r>
              <a:rPr lang="en-US" sz="1800" dirty="0">
                <a:solidFill>
                  <a:srgbClr val="000000"/>
                </a:solidFill>
                <a:latin typeface="Cascadia Mono" panose="020B0609020000020004" pitchFamily="49" charset="0"/>
              </a:rPr>
              <a:t>&lt;</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&gt; language = </a:t>
            </a:r>
            <a:r>
              <a:rPr lang="en-US" sz="1800" dirty="0" err="1">
                <a:solidFill>
                  <a:srgbClr val="000000"/>
                </a:solidFill>
                <a:latin typeface="Cascadia Mono" panose="020B0609020000020004" pitchFamily="49" charset="0"/>
              </a:rPr>
              <a:t>j.Language.AsSpan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result = language </a:t>
            </a:r>
            <a:r>
              <a:rPr lang="en-US" sz="1800" dirty="0">
                <a:solidFill>
                  <a:srgbClr val="0000FF"/>
                </a:solidFill>
                <a:latin typeface="Cascadia Mono" panose="020B0609020000020004" pitchFamily="49" charset="0"/>
              </a:rPr>
              <a:t>switch</a:t>
            </a:r>
          </a:p>
          <a:p>
            <a:r>
              <a:rPr lang="en-BE"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"NL"</a:t>
            </a:r>
            <a:r>
              <a:rPr lang="en-US" sz="1800" dirty="0">
                <a:solidFill>
                  <a:srgbClr val="000000"/>
                </a:solidFill>
                <a:latin typeface="Cascadia Mono" panose="020B0609020000020004" pitchFamily="49" charset="0"/>
              </a:rPr>
              <a:t> =&gt; </a:t>
            </a:r>
            <a:r>
              <a:rPr lang="en-US" sz="1800" dirty="0">
                <a:solidFill>
                  <a:srgbClr val="A31515"/>
                </a:solidFill>
                <a:latin typeface="Cascadia Mono" panose="020B0609020000020004" pitchFamily="49" charset="0"/>
              </a:rPr>
              <a:t>"Dutch"</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"EN"</a:t>
            </a:r>
            <a:r>
              <a:rPr lang="en-US" sz="1800" dirty="0">
                <a:solidFill>
                  <a:srgbClr val="000000"/>
                </a:solidFill>
                <a:latin typeface="Cascadia Mono" panose="020B0609020000020004" pitchFamily="49" charset="0"/>
              </a:rPr>
              <a:t> =&gt; </a:t>
            </a:r>
            <a:r>
              <a:rPr lang="en-US" sz="1800" dirty="0">
                <a:solidFill>
                  <a:srgbClr val="A31515"/>
                </a:solidFill>
                <a:latin typeface="Cascadia Mono" panose="020B0609020000020004" pitchFamily="49" charset="0"/>
              </a:rPr>
              <a:t>"English"</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"FR"</a:t>
            </a:r>
            <a:r>
              <a:rPr lang="en-US" sz="1800" dirty="0">
                <a:solidFill>
                  <a:srgbClr val="000000"/>
                </a:solidFill>
                <a:latin typeface="Cascadia Mono" panose="020B0609020000020004" pitchFamily="49" charset="0"/>
              </a:rPr>
              <a:t> =&gt; </a:t>
            </a:r>
            <a:r>
              <a:rPr lang="en-US" sz="1800" dirty="0">
                <a:solidFill>
                  <a:srgbClr val="A31515"/>
                </a:solidFill>
                <a:latin typeface="Cascadia Mono" panose="020B0609020000020004" pitchFamily="49" charset="0"/>
              </a:rPr>
              <a:t>"French"</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_</a:t>
            </a:r>
            <a:r>
              <a:rPr lang="en-US" sz="1800" dirty="0">
                <a:solidFill>
                  <a:srgbClr val="000000"/>
                </a:solidFill>
                <a:latin typeface="Cascadia Mono" panose="020B0609020000020004" pitchFamily="49" charset="0"/>
              </a:rPr>
              <a:t> =&gt; </a:t>
            </a:r>
            <a:r>
              <a:rPr lang="en-US" sz="1800" dirty="0">
                <a:solidFill>
                  <a:srgbClr val="A31515"/>
                </a:solidFill>
                <a:latin typeface="Cascadia Mono" panose="020B0609020000020004" pitchFamily="49" charset="0"/>
              </a:rPr>
              <a:t>"Unknown"</a:t>
            </a:r>
          </a:p>
          <a:p>
            <a:r>
              <a:rPr lang="en-BE"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result;</a:t>
            </a:r>
          </a:p>
          <a:p>
            <a:r>
              <a:rPr lang="en-BE" sz="1800" dirty="0">
                <a:solidFill>
                  <a:srgbClr val="000000"/>
                </a:solidFill>
                <a:latin typeface="Cascadia Mono" panose="020B0609020000020004" pitchFamily="49" charset="0"/>
              </a:rPr>
              <a:t>}</a:t>
            </a:r>
            <a:endParaRPr lang="en-BE" dirty="0"/>
          </a:p>
        </p:txBody>
      </p:sp>
    </p:spTree>
    <p:extLst>
      <p:ext uri="{BB962C8B-B14F-4D97-AF65-F5344CB8AC3E}">
        <p14:creationId xmlns:p14="http://schemas.microsoft.com/office/powerpoint/2010/main" val="212601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055C-5628-171C-4465-1A0F4C6DB521}"/>
              </a:ext>
            </a:extLst>
          </p:cNvPr>
          <p:cNvSpPr>
            <a:spLocks noGrp="1"/>
          </p:cNvSpPr>
          <p:nvPr>
            <p:ph type="title"/>
          </p:nvPr>
        </p:nvSpPr>
        <p:spPr/>
        <p:txBody>
          <a:bodyPr/>
          <a:lstStyle/>
          <a:p>
            <a:r>
              <a:rPr lang="fr-BE" dirty="0"/>
              <a:t>Extended </a:t>
            </a:r>
            <a:r>
              <a:rPr lang="fr-BE" dirty="0" err="1">
                <a:solidFill>
                  <a:srgbClr val="0000FF"/>
                </a:solidFill>
                <a:latin typeface="Consolas" panose="020B0609020204030204" pitchFamily="49" charset="0"/>
              </a:rPr>
              <a:t>nameof</a:t>
            </a:r>
            <a:r>
              <a:rPr lang="fr-BE" dirty="0"/>
              <a:t> scope</a:t>
            </a:r>
            <a:endParaRPr lang="en-BE" dirty="0"/>
          </a:p>
        </p:txBody>
      </p:sp>
      <p:sp>
        <p:nvSpPr>
          <p:cNvPr id="3" name="Content Placeholder 2">
            <a:extLst>
              <a:ext uri="{FF2B5EF4-FFF2-40B4-BE49-F238E27FC236}">
                <a16:creationId xmlns:a16="http://schemas.microsoft.com/office/drawing/2014/main" id="{13C09741-9AD9-755C-3540-FBFE8AD4934D}"/>
              </a:ext>
            </a:extLst>
          </p:cNvPr>
          <p:cNvSpPr>
            <a:spLocks noGrp="1"/>
          </p:cNvSpPr>
          <p:nvPr>
            <p:ph idx="1"/>
          </p:nvPr>
        </p:nvSpPr>
        <p:spPr/>
        <p:txBody>
          <a:bodyPr/>
          <a:lstStyle/>
          <a:p>
            <a:r>
              <a:rPr lang="fr-BE" dirty="0"/>
              <a:t>Use </a:t>
            </a:r>
            <a:r>
              <a:rPr lang="fr-BE" dirty="0" err="1"/>
              <a:t>this</a:t>
            </a:r>
            <a:r>
              <a:rPr lang="fr-BE" dirty="0"/>
              <a:t> </a:t>
            </a:r>
            <a:r>
              <a:rPr lang="fr-BE" dirty="0" err="1"/>
              <a:t>feature</a:t>
            </a:r>
            <a:r>
              <a:rPr lang="fr-BE" dirty="0"/>
              <a:t> to </a:t>
            </a:r>
            <a:r>
              <a:rPr lang="fr-BE" dirty="0" err="1"/>
              <a:t>specify</a:t>
            </a:r>
            <a:r>
              <a:rPr lang="fr-BE" dirty="0"/>
              <a:t> the </a:t>
            </a:r>
            <a:r>
              <a:rPr lang="fr-BE" dirty="0" err="1"/>
              <a:t>name</a:t>
            </a:r>
            <a:r>
              <a:rPr lang="fr-BE" dirty="0"/>
              <a:t> of a </a:t>
            </a:r>
            <a:r>
              <a:rPr lang="fr-BE" dirty="0" err="1"/>
              <a:t>method</a:t>
            </a:r>
            <a:r>
              <a:rPr lang="fr-BE" dirty="0"/>
              <a:t> </a:t>
            </a:r>
            <a:r>
              <a:rPr lang="fr-BE" dirty="0" err="1"/>
              <a:t>parameter</a:t>
            </a:r>
            <a:endParaRPr lang="en-BE" dirty="0"/>
          </a:p>
        </p:txBody>
      </p:sp>
      <p:sp>
        <p:nvSpPr>
          <p:cNvPr id="5" name="TextBox 4">
            <a:extLst>
              <a:ext uri="{FF2B5EF4-FFF2-40B4-BE49-F238E27FC236}">
                <a16:creationId xmlns:a16="http://schemas.microsoft.com/office/drawing/2014/main" id="{67E7CC5D-D6CA-C073-A610-5883BDE73150}"/>
              </a:ext>
            </a:extLst>
          </p:cNvPr>
          <p:cNvSpPr txBox="1"/>
          <p:nvPr/>
        </p:nvSpPr>
        <p:spPr>
          <a:xfrm>
            <a:off x="558800" y="2364939"/>
            <a:ext cx="11301346" cy="1754326"/>
          </a:xfrm>
          <a:prstGeom prst="rect">
            <a:avLst/>
          </a:prstGeom>
          <a:noFill/>
          <a:ln>
            <a:solidFill>
              <a:schemeClr val="bg1">
                <a:lumMod val="8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Author {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=&gt; author;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=&gt; author = value ?? </a:t>
            </a:r>
            <a:r>
              <a:rPr lang="en-US" sz="1800" dirty="0">
                <a:solidFill>
                  <a:srgbClr val="0000FF"/>
                </a:solidFill>
                <a:latin typeface="Cascadia Mono" panose="020B0609020000020004" pitchFamily="49" charset="0"/>
              </a:rPr>
              <a:t>throw</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ArgumentNullException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nameof</a:t>
            </a:r>
            <a:r>
              <a:rPr lang="en-US" sz="1800" dirty="0">
                <a:solidFill>
                  <a:srgbClr val="000000"/>
                </a:solidFill>
                <a:latin typeface="Cascadia Mono" panose="020B0609020000020004" pitchFamily="49" charset="0"/>
              </a:rPr>
              <a:t>(value), </a:t>
            </a:r>
          </a:p>
          <a:p>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nameof</a:t>
            </a:r>
            <a:r>
              <a:rPr lang="en-US" sz="1800" dirty="0">
                <a:solidFill>
                  <a:srgbClr val="000000"/>
                </a:solidFill>
                <a:latin typeface="Cascadia Mono" panose="020B0609020000020004" pitchFamily="49" charset="0"/>
              </a:rPr>
              <a:t>(Author)}</a:t>
            </a:r>
            <a:r>
              <a:rPr lang="en-US" sz="1800" dirty="0">
                <a:solidFill>
                  <a:srgbClr val="A31515"/>
                </a:solidFill>
                <a:latin typeface="Cascadia Mono" panose="020B0609020000020004" pitchFamily="49" charset="0"/>
              </a:rPr>
              <a:t> cannot be null"</a:t>
            </a:r>
            <a:r>
              <a:rPr lang="en-US" sz="1800" dirty="0">
                <a:solidFill>
                  <a:srgbClr val="000000"/>
                </a:solidFill>
                <a:latin typeface="Cascadia Mono" panose="020B0609020000020004" pitchFamily="49" charset="0"/>
              </a:rPr>
              <a:t>); </a:t>
            </a:r>
          </a:p>
          <a:p>
            <a:r>
              <a:rPr lang="en-BE" sz="1800" dirty="0">
                <a:solidFill>
                  <a:srgbClr val="000000"/>
                </a:solidFill>
                <a:latin typeface="Cascadia Mono" panose="020B0609020000020004" pitchFamily="49" charset="0"/>
              </a:rPr>
              <a:t>}</a:t>
            </a:r>
            <a:endParaRPr lang="en-BE" dirty="0"/>
          </a:p>
        </p:txBody>
      </p:sp>
      <p:sp>
        <p:nvSpPr>
          <p:cNvPr id="7" name="TextBox 6">
            <a:extLst>
              <a:ext uri="{FF2B5EF4-FFF2-40B4-BE49-F238E27FC236}">
                <a16:creationId xmlns:a16="http://schemas.microsoft.com/office/drawing/2014/main" id="{1BD29AAA-25D1-3DC6-7810-056A807AF412}"/>
              </a:ext>
            </a:extLst>
          </p:cNvPr>
          <p:cNvSpPr txBox="1"/>
          <p:nvPr/>
        </p:nvSpPr>
        <p:spPr>
          <a:xfrm>
            <a:off x="558799" y="4747280"/>
            <a:ext cx="11301345" cy="923330"/>
          </a:xfrm>
          <a:prstGeom prst="rect">
            <a:avLst/>
          </a:prstGeom>
          <a:noFill/>
          <a:ln>
            <a:solidFill>
              <a:schemeClr val="bg1">
                <a:lumMod val="85000"/>
              </a:schemeClr>
            </a:solidFill>
          </a:ln>
        </p:spPr>
        <p:txBody>
          <a:bodyPr wrap="square">
            <a:spAutoFit/>
          </a:bodyPr>
          <a:lstStyle/>
          <a:p>
            <a:r>
              <a:rPr lang="en-US" sz="1800" dirty="0" err="1">
                <a:solidFill>
                  <a:srgbClr val="000000"/>
                </a:solidFill>
                <a:latin typeface="Cascadia Mono" panose="020B0609020000020004" pitchFamily="49" charset="0"/>
              </a:rPr>
              <a:t>app.MapGet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"/jokes/type/{type/}language/{language}/"</a:t>
            </a:r>
            <a:r>
              <a:rPr lang="en-US" sz="1800" dirty="0">
                <a:solidFill>
                  <a:srgbClr val="000000"/>
                </a:solidFill>
                <a:latin typeface="Cascadia Mono" panose="020B0609020000020004" pitchFamily="49" charset="0"/>
              </a:rPr>
              <a:t>, </a:t>
            </a:r>
          </a:p>
          <a:p>
            <a:r>
              <a:rPr lang="en-US" dirty="0">
                <a:solidFill>
                  <a:srgbClr val="000000"/>
                </a:solidFill>
                <a:latin typeface="Cascadia Mono" panose="020B0609020000020004" pitchFamily="49" charset="0"/>
              </a:rPr>
              <a:t>   </a:t>
            </a:r>
            <a:r>
              <a:rPr lang="en-US" sz="1800" dirty="0">
                <a:solidFill>
                  <a:srgbClr val="000000"/>
                </a:solidFill>
                <a:latin typeface="Cascadia Mono" panose="020B0609020000020004" pitchFamily="49" charset="0"/>
              </a:rPr>
              <a:t>[Log(</a:t>
            </a:r>
            <a:r>
              <a:rPr lang="en-US" sz="1800" dirty="0">
                <a:solidFill>
                  <a:srgbClr val="A31515"/>
                </a:solidFill>
                <a:latin typeface="Cascadia Mono" panose="020B0609020000020004" pitchFamily="49" charset="0"/>
              </a:rPr>
              <a:t>"type"</a:t>
            </a:r>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nameof</a:t>
            </a:r>
            <a:r>
              <a:rPr lang="en-US" sz="1800" dirty="0">
                <a:solidFill>
                  <a:srgbClr val="000000"/>
                </a:solidFill>
                <a:latin typeface="Cascadia Mono" panose="020B0609020000020004" pitchFamily="49" charset="0"/>
              </a:rPr>
              <a:t>(type), </a:t>
            </a:r>
            <a:r>
              <a:rPr lang="en-US" sz="1800" dirty="0" err="1">
                <a:solidFill>
                  <a:srgbClr val="0000FF"/>
                </a:solidFill>
                <a:latin typeface="Cascadia Mono" panose="020B0609020000020004" pitchFamily="49" charset="0"/>
              </a:rPr>
              <a:t>nameof</a:t>
            </a:r>
            <a:r>
              <a:rPr lang="en-US" sz="1800" dirty="0">
                <a:solidFill>
                  <a:srgbClr val="000000"/>
                </a:solidFill>
                <a:latin typeface="Cascadia Mono" panose="020B0609020000020004" pitchFamily="49" charset="0"/>
              </a:rPr>
              <a:t>(language))]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type,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language) =&gt;</a:t>
            </a:r>
          </a:p>
          <a:p>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$"Joke: </a:t>
            </a:r>
            <a:r>
              <a:rPr lang="en-US" sz="1800" dirty="0">
                <a:solidFill>
                  <a:srgbClr val="000000"/>
                </a:solidFill>
                <a:latin typeface="Cascadia Mono" panose="020B0609020000020004" pitchFamily="49" charset="0"/>
              </a:rPr>
              <a:t>{type}</a:t>
            </a:r>
            <a:r>
              <a:rPr lang="en-US" sz="1800" dirty="0">
                <a:solidFill>
                  <a:srgbClr val="A31515"/>
                </a:solidFill>
                <a:latin typeface="Cascadia Mono" panose="020B0609020000020004" pitchFamily="49" charset="0"/>
              </a:rPr>
              <a:t> in </a:t>
            </a:r>
            <a:r>
              <a:rPr lang="en-US" sz="1800" dirty="0">
                <a:solidFill>
                  <a:srgbClr val="000000"/>
                </a:solidFill>
                <a:latin typeface="Cascadia Mono" panose="020B0609020000020004" pitchFamily="49" charset="0"/>
              </a:rPr>
              <a:t>{language}</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endParaRPr lang="en-BE" dirty="0"/>
          </a:p>
        </p:txBody>
      </p:sp>
      <p:sp>
        <p:nvSpPr>
          <p:cNvPr id="8" name="Rectangle 7">
            <a:extLst>
              <a:ext uri="{FF2B5EF4-FFF2-40B4-BE49-F238E27FC236}">
                <a16:creationId xmlns:a16="http://schemas.microsoft.com/office/drawing/2014/main" id="{82CFDB2C-12C3-9CCA-7713-B7BB5862B9C5}"/>
              </a:ext>
            </a:extLst>
          </p:cNvPr>
          <p:cNvSpPr/>
          <p:nvPr/>
        </p:nvSpPr>
        <p:spPr>
          <a:xfrm>
            <a:off x="336136" y="4411396"/>
            <a:ext cx="11519727" cy="46884"/>
          </a:xfrm>
          <a:prstGeom prst="rect">
            <a:avLst/>
          </a:prstGeom>
          <a:gradFill flip="none" rotWithShape="1">
            <a:gsLst>
              <a:gs pos="9000">
                <a:schemeClr val="accent1">
                  <a:lumMod val="5000"/>
                  <a:lumOff val="95000"/>
                </a:schemeClr>
              </a:gs>
              <a:gs pos="88000">
                <a:schemeClr val="bg1"/>
              </a:gs>
              <a:gs pos="51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56867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96DD-9194-43F8-0358-4A61EB463EB8}"/>
              </a:ext>
            </a:extLst>
          </p:cNvPr>
          <p:cNvSpPr>
            <a:spLocks noGrp="1"/>
          </p:cNvSpPr>
          <p:nvPr>
            <p:ph type="title"/>
          </p:nvPr>
        </p:nvSpPr>
        <p:spPr/>
        <p:txBody>
          <a:bodyPr/>
          <a:lstStyle/>
          <a:p>
            <a:r>
              <a:rPr lang="fr-BE" dirty="0"/>
              <a:t>UTF-8 string </a:t>
            </a:r>
            <a:r>
              <a:rPr lang="fr-BE" dirty="0" err="1"/>
              <a:t>literals</a:t>
            </a:r>
            <a:endParaRPr lang="en-BE" dirty="0"/>
          </a:p>
        </p:txBody>
      </p:sp>
      <p:sp>
        <p:nvSpPr>
          <p:cNvPr id="3" name="Content Placeholder 2">
            <a:extLst>
              <a:ext uri="{FF2B5EF4-FFF2-40B4-BE49-F238E27FC236}">
                <a16:creationId xmlns:a16="http://schemas.microsoft.com/office/drawing/2014/main" id="{7926A9FE-F5FF-7FEB-2A11-A997D6E1B90F}"/>
              </a:ext>
            </a:extLst>
          </p:cNvPr>
          <p:cNvSpPr>
            <a:spLocks noGrp="1"/>
          </p:cNvSpPr>
          <p:nvPr>
            <p:ph idx="1"/>
          </p:nvPr>
        </p:nvSpPr>
        <p:spPr/>
        <p:txBody>
          <a:bodyPr/>
          <a:lstStyle/>
          <a:p>
            <a:r>
              <a:rPr lang="fr-BE" dirty="0" err="1"/>
              <a:t>Specify</a:t>
            </a:r>
            <a:r>
              <a:rPr lang="fr-BE" dirty="0"/>
              <a:t> UTF-8 </a:t>
            </a:r>
            <a:r>
              <a:rPr lang="fr-BE" dirty="0" err="1"/>
              <a:t>character</a:t>
            </a:r>
            <a:r>
              <a:rPr lang="fr-BE" dirty="0"/>
              <a:t> </a:t>
            </a:r>
            <a:r>
              <a:rPr lang="fr-BE" dirty="0" err="1"/>
              <a:t>encoding</a:t>
            </a:r>
            <a:r>
              <a:rPr lang="fr-BE" dirty="0"/>
              <a:t> by </a:t>
            </a:r>
            <a:r>
              <a:rPr lang="fr-BE" dirty="0" err="1"/>
              <a:t>using</a:t>
            </a:r>
            <a:r>
              <a:rPr lang="fr-BE" dirty="0"/>
              <a:t> </a:t>
            </a:r>
            <a:r>
              <a:rPr lang="fr-BE" dirty="0">
                <a:solidFill>
                  <a:srgbClr val="0000FF"/>
                </a:solidFill>
                <a:latin typeface="Consolas" panose="020B0609020204030204" pitchFamily="49" charset="0"/>
              </a:rPr>
              <a:t>u8</a:t>
            </a:r>
            <a:r>
              <a:rPr lang="fr-BE" dirty="0"/>
              <a:t> as the </a:t>
            </a:r>
            <a:r>
              <a:rPr lang="fr-BE" dirty="0" err="1"/>
              <a:t>suffix</a:t>
            </a:r>
            <a:r>
              <a:rPr lang="fr-BE" dirty="0"/>
              <a:t> of a string</a:t>
            </a:r>
          </a:p>
          <a:p>
            <a:pPr lvl="1"/>
            <a:endParaRPr lang="en-BE" dirty="0"/>
          </a:p>
        </p:txBody>
      </p:sp>
      <p:sp>
        <p:nvSpPr>
          <p:cNvPr id="5" name="TextBox 4">
            <a:extLst>
              <a:ext uri="{FF2B5EF4-FFF2-40B4-BE49-F238E27FC236}">
                <a16:creationId xmlns:a16="http://schemas.microsoft.com/office/drawing/2014/main" id="{657FFEA8-B4B9-42E2-98B6-AA19A6288B3D}"/>
              </a:ext>
            </a:extLst>
          </p:cNvPr>
          <p:cNvSpPr txBox="1"/>
          <p:nvPr/>
        </p:nvSpPr>
        <p:spPr>
          <a:xfrm>
            <a:off x="927100" y="2690336"/>
            <a:ext cx="10591800" cy="1477328"/>
          </a:xfrm>
          <a:prstGeom prst="rect">
            <a:avLst/>
          </a:prstGeom>
          <a:noFill/>
          <a:ln>
            <a:solidFill>
              <a:schemeClr val="bg1">
                <a:lumMod val="85000"/>
              </a:schemeClr>
            </a:solidFill>
          </a:ln>
        </p:spPr>
        <p:txBody>
          <a:bodyPr wrap="square">
            <a:spAutoFit/>
          </a:bodyPr>
          <a:lstStyle/>
          <a:p>
            <a:r>
              <a:rPr lang="da-DK" sz="1800" dirty="0">
                <a:solidFill>
                  <a:srgbClr val="0000FF"/>
                </a:solidFill>
                <a:latin typeface="Cascadia Mono" panose="020B0609020000020004" pitchFamily="49" charset="0"/>
              </a:rPr>
              <a:t>byte</a:t>
            </a:r>
            <a:r>
              <a:rPr lang="da-DK" sz="1800" dirty="0">
                <a:solidFill>
                  <a:srgbClr val="000000"/>
                </a:solidFill>
                <a:latin typeface="Cascadia Mono" panose="020B0609020000020004" pitchFamily="49" charset="0"/>
              </a:rPr>
              <a:t>[] bytes = Encoding.UTF8.GetBytes(</a:t>
            </a:r>
            <a:r>
              <a:rPr lang="da-DK" sz="1800" dirty="0">
                <a:solidFill>
                  <a:srgbClr val="A31515"/>
                </a:solidFill>
                <a:latin typeface="Cascadia Mono" panose="020B0609020000020004" pitchFamily="49" charset="0"/>
              </a:rPr>
              <a:t>"Kevin DeRudder"</a:t>
            </a:r>
            <a:r>
              <a:rPr lang="da-DK" sz="1800" dirty="0">
                <a:solidFill>
                  <a:srgbClr val="000000"/>
                </a:solidFill>
                <a:latin typeface="Cascadia Mono" panose="020B0609020000020004" pitchFamily="49" charset="0"/>
              </a:rPr>
              <a:t>);</a:t>
            </a:r>
          </a:p>
          <a:p>
            <a:endParaRPr lang="da-DK" sz="1800" dirty="0">
              <a:solidFill>
                <a:srgbClr val="000000"/>
              </a:solidFill>
              <a:latin typeface="Cascadia Mono" panose="020B0609020000020004" pitchFamily="49" charset="0"/>
            </a:endParaRPr>
          </a:p>
          <a:p>
            <a:r>
              <a:rPr lang="en-US" sz="1800" dirty="0" err="1">
                <a:solidFill>
                  <a:srgbClr val="000000"/>
                </a:solidFill>
                <a:latin typeface="Cascadia Mono" panose="020B0609020000020004" pitchFamily="49" charset="0"/>
              </a:rPr>
              <a:t>ReadOnlySpan</a:t>
            </a:r>
            <a:r>
              <a:rPr lang="en-US" sz="1800" dirty="0">
                <a:solidFill>
                  <a:srgbClr val="000000"/>
                </a:solidFill>
                <a:latin typeface="Cascadia Mono" panose="020B0609020000020004" pitchFamily="49" charset="0"/>
              </a:rPr>
              <a:t>&lt;</a:t>
            </a:r>
            <a:r>
              <a:rPr lang="en-US" sz="1800" dirty="0">
                <a:solidFill>
                  <a:srgbClr val="0000FF"/>
                </a:solidFill>
                <a:latin typeface="Cascadia Mono" panose="020B0609020000020004" pitchFamily="49" charset="0"/>
              </a:rPr>
              <a:t>byte</a:t>
            </a:r>
            <a:r>
              <a:rPr lang="en-US" sz="1800" dirty="0">
                <a:solidFill>
                  <a:srgbClr val="000000"/>
                </a:solidFill>
                <a:latin typeface="Cascadia Mono" panose="020B0609020000020004" pitchFamily="49" charset="0"/>
              </a:rPr>
              <a:t>&gt; span = </a:t>
            </a:r>
            <a:r>
              <a:rPr lang="en-US" sz="1800" dirty="0">
                <a:solidFill>
                  <a:srgbClr val="A31515"/>
                </a:solidFill>
                <a:latin typeface="Cascadia Mono" panose="020B0609020000020004" pitchFamily="49" charset="0"/>
              </a:rPr>
              <a:t>"Kevin DeRudder"</a:t>
            </a:r>
            <a:r>
              <a:rPr lang="en-US" sz="1800" dirty="0">
                <a:solidFill>
                  <a:srgbClr val="0000FF"/>
                </a:solidFill>
                <a:latin typeface="Cascadia Mono" panose="020B0609020000020004" pitchFamily="49" charset="0"/>
              </a:rPr>
              <a:t>u8</a:t>
            </a:r>
            <a:r>
              <a:rPr lang="en-US" sz="1800" dirty="0">
                <a:solidFill>
                  <a:srgbClr val="000000"/>
                </a:solidFill>
                <a:latin typeface="Cascadia Mono" panose="020B0609020000020004" pitchFamily="49" charset="0"/>
              </a:rPr>
              <a:t>;</a:t>
            </a:r>
          </a:p>
          <a:p>
            <a:endParaRPr lang="en-US" sz="1800" dirty="0">
              <a:solidFill>
                <a:srgbClr val="0000FF"/>
              </a:solidFill>
              <a:latin typeface="Cascadia Mono" panose="020B0609020000020004" pitchFamily="49" charset="0"/>
            </a:endParaRPr>
          </a:p>
          <a:p>
            <a:r>
              <a:rPr lang="en-US" sz="1800" dirty="0">
                <a:solidFill>
                  <a:srgbClr val="0000FF"/>
                </a:solidFill>
                <a:latin typeface="Cascadia Mono" panose="020B0609020000020004" pitchFamily="49" charset="0"/>
              </a:rPr>
              <a:t>byte</a:t>
            </a:r>
            <a:r>
              <a:rPr lang="en-US" sz="1800" dirty="0">
                <a:solidFill>
                  <a:srgbClr val="000000"/>
                </a:solidFill>
                <a:latin typeface="Cascadia Mono" panose="020B0609020000020004" pitchFamily="49" charset="0"/>
              </a:rPr>
              <a:t>[] bytes = </a:t>
            </a:r>
            <a:r>
              <a:rPr lang="en-US" sz="1800" dirty="0">
                <a:solidFill>
                  <a:srgbClr val="A31515"/>
                </a:solidFill>
                <a:latin typeface="Cascadia Mono" panose="020B0609020000020004" pitchFamily="49" charset="0"/>
              </a:rPr>
              <a:t>"Kevin DeRudder"</a:t>
            </a:r>
            <a:r>
              <a:rPr lang="en-US" sz="1800" dirty="0">
                <a:solidFill>
                  <a:srgbClr val="0000FF"/>
                </a:solidFill>
                <a:latin typeface="Cascadia Mono" panose="020B0609020000020004" pitchFamily="49" charset="0"/>
              </a:rPr>
              <a:t>u8</a:t>
            </a:r>
            <a:r>
              <a:rPr lang="en-US" sz="1800" dirty="0">
                <a:solidFill>
                  <a:srgbClr val="000000"/>
                </a:solidFill>
                <a:latin typeface="Cascadia Mono" panose="020B0609020000020004" pitchFamily="49" charset="0"/>
              </a:rPr>
              <a:t>.ToArray();</a:t>
            </a:r>
            <a:endParaRPr lang="en-BE" dirty="0"/>
          </a:p>
        </p:txBody>
      </p:sp>
    </p:spTree>
    <p:extLst>
      <p:ext uri="{BB962C8B-B14F-4D97-AF65-F5344CB8AC3E}">
        <p14:creationId xmlns:p14="http://schemas.microsoft.com/office/powerpoint/2010/main" val="613457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770E-6464-AD5D-0627-8071AD5DF67E}"/>
              </a:ext>
            </a:extLst>
          </p:cNvPr>
          <p:cNvSpPr>
            <a:spLocks noGrp="1"/>
          </p:cNvSpPr>
          <p:nvPr>
            <p:ph type="title"/>
          </p:nvPr>
        </p:nvSpPr>
        <p:spPr/>
        <p:txBody>
          <a:bodyPr/>
          <a:lstStyle/>
          <a:p>
            <a:r>
              <a:rPr lang="en-US" dirty="0"/>
              <a:t>Init only setters</a:t>
            </a:r>
            <a:endParaRPr lang="en-BE" dirty="0"/>
          </a:p>
        </p:txBody>
      </p:sp>
      <p:sp>
        <p:nvSpPr>
          <p:cNvPr id="3" name="Content Placeholder 2">
            <a:extLst>
              <a:ext uri="{FF2B5EF4-FFF2-40B4-BE49-F238E27FC236}">
                <a16:creationId xmlns:a16="http://schemas.microsoft.com/office/drawing/2014/main" id="{05AC535C-B55F-559F-D17F-04F924624257}"/>
              </a:ext>
            </a:extLst>
          </p:cNvPr>
          <p:cNvSpPr>
            <a:spLocks noGrp="1"/>
          </p:cNvSpPr>
          <p:nvPr>
            <p:ph idx="1"/>
          </p:nvPr>
        </p:nvSpPr>
        <p:spPr/>
        <p:txBody>
          <a:bodyPr/>
          <a:lstStyle/>
          <a:p>
            <a:r>
              <a:rPr lang="en-US" dirty="0"/>
              <a:t>Syntax to initialize members of an object</a:t>
            </a:r>
          </a:p>
          <a:p>
            <a:pPr lvl="1"/>
            <a:r>
              <a:rPr lang="en-US" dirty="0"/>
              <a:t>More consistent syntax</a:t>
            </a:r>
          </a:p>
          <a:p>
            <a:pPr lvl="1"/>
            <a:endParaRPr lang="en-US" dirty="0"/>
          </a:p>
          <a:p>
            <a:endParaRPr lang="en-BE" dirty="0"/>
          </a:p>
        </p:txBody>
      </p:sp>
      <p:sp>
        <p:nvSpPr>
          <p:cNvPr id="5" name="TextBox 4">
            <a:extLst>
              <a:ext uri="{FF2B5EF4-FFF2-40B4-BE49-F238E27FC236}">
                <a16:creationId xmlns:a16="http://schemas.microsoft.com/office/drawing/2014/main" id="{C08B38AB-7A41-FF2F-6BBC-73D01E72933E}"/>
              </a:ext>
            </a:extLst>
          </p:cNvPr>
          <p:cNvSpPr txBox="1"/>
          <p:nvPr/>
        </p:nvSpPr>
        <p:spPr>
          <a:xfrm>
            <a:off x="451300" y="2266752"/>
            <a:ext cx="11324531" cy="4462760"/>
          </a:xfrm>
          <a:prstGeom prst="rect">
            <a:avLst/>
          </a:prstGeom>
          <a:noFill/>
        </p:spPr>
        <p:txBody>
          <a:bodyPr wrap="square">
            <a:spAutoFit/>
          </a:bodyPr>
          <a:lstStyle/>
          <a:p>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static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Run()</a:t>
            </a:r>
          </a:p>
          <a:p>
            <a:r>
              <a:rPr lang="en-BE" sz="1400" dirty="0">
                <a:solidFill>
                  <a:srgbClr val="000000"/>
                </a:solidFill>
                <a:latin typeface="Cascadia Mono" panose="020B0609020000020004" pitchFamily="49" charset="0"/>
              </a:rPr>
              <a:t>{</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Joke j =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Joke() {</a:t>
            </a:r>
          </a:p>
          <a:p>
            <a:r>
              <a:rPr lang="en-US" sz="1400" dirty="0">
                <a:solidFill>
                  <a:srgbClr val="000000"/>
                </a:solidFill>
                <a:latin typeface="Cascadia Mono" panose="020B0609020000020004" pitchFamily="49" charset="0"/>
              </a:rPr>
              <a:t>        Setup = </a:t>
            </a:r>
            <a:r>
              <a:rPr lang="en-US" sz="1400" dirty="0">
                <a:solidFill>
                  <a:srgbClr val="A31515"/>
                </a:solidFill>
                <a:latin typeface="Cascadia Mono" panose="020B0609020000020004" pitchFamily="49" charset="0"/>
              </a:rPr>
              <a:t>"There are types of people in this world..."</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Punchline = </a:t>
            </a:r>
            <a:r>
              <a:rPr lang="en-US" sz="1400" dirty="0">
                <a:solidFill>
                  <a:srgbClr val="A31515"/>
                </a:solidFill>
                <a:latin typeface="Cascadia Mono" panose="020B0609020000020004" pitchFamily="49" charset="0"/>
              </a:rPr>
              <a:t>"Those who understand binary and those who don’t”</a:t>
            </a:r>
          </a:p>
          <a:p>
            <a:r>
              <a:rPr lang="en-US" sz="1400" dirty="0">
                <a:solidFill>
                  <a:srgbClr val="000000"/>
                </a:solidFill>
                <a:latin typeface="Cascadia Mono" panose="020B0609020000020004" pitchFamily="49" charset="0"/>
              </a:rPr>
              <a:t>    </a:t>
            </a:r>
            <a:r>
              <a:rPr lang="en-BE" sz="1400" dirty="0">
                <a:solidFill>
                  <a:srgbClr val="000000"/>
                </a:solidFill>
                <a:latin typeface="Cascadia Mono" panose="020B0609020000020004" pitchFamily="49" charset="0"/>
              </a:rPr>
              <a:t>};</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b="1" u="sng" dirty="0" err="1">
                <a:solidFill>
                  <a:srgbClr val="000000"/>
                </a:solidFill>
                <a:latin typeface="Cascadia Mono" panose="020B0609020000020004" pitchFamily="49" charset="0"/>
              </a:rPr>
              <a:t>j.Setup</a:t>
            </a:r>
            <a:r>
              <a:rPr lang="en-US" sz="1400" b="1" u="sng" dirty="0">
                <a:solidFill>
                  <a:srgbClr val="000000"/>
                </a:solidFill>
                <a:latin typeface="Cascadia Mono" panose="020B0609020000020004" pitchFamily="49" charset="0"/>
              </a:rPr>
              <a:t> = </a:t>
            </a:r>
            <a:r>
              <a:rPr lang="en-US" sz="1400" b="1" u="sng" dirty="0">
                <a:solidFill>
                  <a:srgbClr val="A31515"/>
                </a:solidFill>
                <a:latin typeface="Cascadia Mono" panose="020B0609020000020004" pitchFamily="49" charset="0"/>
              </a:rPr>
              <a:t>"changes"</a:t>
            </a:r>
            <a:r>
              <a:rPr lang="en-US" sz="1400" b="1" u="sng" dirty="0">
                <a:solidFill>
                  <a:srgbClr val="000000"/>
                </a:solidFill>
                <a:latin typeface="Cascadia Mono" panose="020B0609020000020004" pitchFamily="49" charset="0"/>
              </a:rPr>
              <a:t>;</a:t>
            </a:r>
            <a:endParaRPr lang="en-BE" sz="1400" b="1" u="sng" dirty="0">
              <a:solidFill>
                <a:srgbClr val="000000"/>
              </a:solidFill>
              <a:latin typeface="Cascadia Mono" panose="020B0609020000020004" pitchFamily="49" charset="0"/>
            </a:endParaRPr>
          </a:p>
          <a:p>
            <a:endParaRPr lang="en-BE"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Console.WriteLine</a:t>
            </a:r>
            <a:r>
              <a:rPr lang="en-US" sz="1400" dirty="0">
                <a:solidFill>
                  <a:srgbClr val="000000"/>
                </a:solidFill>
                <a:latin typeface="Cascadia Mono" panose="020B0609020000020004" pitchFamily="49" charset="0"/>
              </a:rPr>
              <a:t>(j);</a:t>
            </a:r>
          </a:p>
          <a:p>
            <a:r>
              <a:rPr lang="en-BE" sz="1400" dirty="0">
                <a:solidFill>
                  <a:srgbClr val="000000"/>
                </a:solidFill>
                <a:latin typeface="Cascadia Mono" panose="020B0609020000020004" pitchFamily="49" charset="0"/>
              </a:rPr>
              <a:t>}</a:t>
            </a:r>
          </a:p>
          <a:p>
            <a:endParaRPr lang="en-BE"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class</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Joke</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Setup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init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Punchline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init</a:t>
            </a:r>
            <a:r>
              <a:rPr lang="en-US" sz="1400" dirty="0">
                <a:solidFill>
                  <a:srgbClr val="000000"/>
                </a:solidFill>
                <a:latin typeface="Cascadia Mono" panose="020B0609020000020004" pitchFamily="49" charset="0"/>
              </a:rPr>
              <a:t>; }</a:t>
            </a:r>
          </a:p>
          <a:p>
            <a:endParaRPr lang="en-BE"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override</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ToString</a:t>
            </a:r>
            <a:r>
              <a:rPr lang="en-US" sz="1400" dirty="0">
                <a:solidFill>
                  <a:srgbClr val="000000"/>
                </a:solidFill>
                <a:latin typeface="Cascadia Mono" panose="020B0609020000020004" pitchFamily="49" charset="0"/>
              </a:rPr>
              <a:t>()</a:t>
            </a:r>
          </a:p>
          <a:p>
            <a:r>
              <a:rPr lang="en-BE"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return</a:t>
            </a:r>
            <a:r>
              <a:rPr lang="en-US" sz="1400" dirty="0">
                <a:solidFill>
                  <a:srgbClr val="000000"/>
                </a:solidFill>
                <a:latin typeface="Cascadia Mono" panose="020B0609020000020004" pitchFamily="49" charset="0"/>
              </a:rPr>
              <a:t> </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{Setup}</a:t>
            </a:r>
            <a:r>
              <a:rPr lang="en-US" sz="1400" dirty="0">
                <a:solidFill>
                  <a:srgbClr val="A31515"/>
                </a:solidFill>
                <a:latin typeface="Cascadia Mono" panose="020B0609020000020004" pitchFamily="49" charset="0"/>
              </a:rPr>
              <a:t> - </a:t>
            </a:r>
            <a:r>
              <a:rPr lang="en-US" sz="1400" dirty="0">
                <a:solidFill>
                  <a:srgbClr val="000000"/>
                </a:solidFill>
                <a:latin typeface="Cascadia Mono" panose="020B0609020000020004" pitchFamily="49" charset="0"/>
              </a:rPr>
              <a:t>{Punchline}</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a:t>
            </a:r>
          </a:p>
          <a:p>
            <a:r>
              <a:rPr lang="en-BE" sz="1400" dirty="0">
                <a:solidFill>
                  <a:srgbClr val="000000"/>
                </a:solidFill>
                <a:latin typeface="Cascadia Mono" panose="020B0609020000020004" pitchFamily="49" charset="0"/>
              </a:rPr>
              <a:t>    }</a:t>
            </a:r>
          </a:p>
          <a:p>
            <a:r>
              <a:rPr lang="en-BE" sz="1400" dirty="0">
                <a:solidFill>
                  <a:srgbClr val="000000"/>
                </a:solidFill>
                <a:latin typeface="Cascadia Mono" panose="020B0609020000020004" pitchFamily="49" charset="0"/>
              </a:rPr>
              <a:t>}</a:t>
            </a:r>
            <a:endParaRPr lang="en-BE" sz="1400" dirty="0"/>
          </a:p>
        </p:txBody>
      </p:sp>
    </p:spTree>
    <p:extLst>
      <p:ext uri="{BB962C8B-B14F-4D97-AF65-F5344CB8AC3E}">
        <p14:creationId xmlns:p14="http://schemas.microsoft.com/office/powerpoint/2010/main" val="53801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770E-6464-AD5D-0627-8071AD5DF67E}"/>
              </a:ext>
            </a:extLst>
          </p:cNvPr>
          <p:cNvSpPr>
            <a:spLocks noGrp="1"/>
          </p:cNvSpPr>
          <p:nvPr>
            <p:ph type="title"/>
          </p:nvPr>
        </p:nvSpPr>
        <p:spPr/>
        <p:txBody>
          <a:bodyPr/>
          <a:lstStyle/>
          <a:p>
            <a:r>
              <a:rPr lang="en-US" dirty="0"/>
              <a:t>Init only setters</a:t>
            </a:r>
            <a:endParaRPr lang="en-BE" dirty="0"/>
          </a:p>
        </p:txBody>
      </p:sp>
      <p:sp>
        <p:nvSpPr>
          <p:cNvPr id="3" name="Content Placeholder 2">
            <a:extLst>
              <a:ext uri="{FF2B5EF4-FFF2-40B4-BE49-F238E27FC236}">
                <a16:creationId xmlns:a16="http://schemas.microsoft.com/office/drawing/2014/main" id="{05AC535C-B55F-559F-D17F-04F924624257}"/>
              </a:ext>
            </a:extLst>
          </p:cNvPr>
          <p:cNvSpPr>
            <a:spLocks noGrp="1"/>
          </p:cNvSpPr>
          <p:nvPr>
            <p:ph idx="1"/>
          </p:nvPr>
        </p:nvSpPr>
        <p:spPr/>
        <p:txBody>
          <a:bodyPr/>
          <a:lstStyle/>
          <a:p>
            <a:r>
              <a:rPr lang="en-US" dirty="0"/>
              <a:t>Syntax to initialize members of an object</a:t>
            </a:r>
          </a:p>
          <a:p>
            <a:pPr lvl="1"/>
            <a:r>
              <a:rPr lang="en-US" dirty="0"/>
              <a:t>More consistent syntax</a:t>
            </a:r>
          </a:p>
          <a:p>
            <a:pPr lvl="1"/>
            <a:endParaRPr lang="en-US" dirty="0"/>
          </a:p>
          <a:p>
            <a:endParaRPr lang="en-BE" dirty="0"/>
          </a:p>
        </p:txBody>
      </p:sp>
      <p:sp>
        <p:nvSpPr>
          <p:cNvPr id="5" name="TextBox 4">
            <a:extLst>
              <a:ext uri="{FF2B5EF4-FFF2-40B4-BE49-F238E27FC236}">
                <a16:creationId xmlns:a16="http://schemas.microsoft.com/office/drawing/2014/main" id="{C08B38AB-7A41-FF2F-6BBC-73D01E72933E}"/>
              </a:ext>
            </a:extLst>
          </p:cNvPr>
          <p:cNvSpPr txBox="1"/>
          <p:nvPr/>
        </p:nvSpPr>
        <p:spPr>
          <a:xfrm>
            <a:off x="451300" y="2266752"/>
            <a:ext cx="11324531" cy="4462760"/>
          </a:xfrm>
          <a:prstGeom prst="rect">
            <a:avLst/>
          </a:prstGeom>
          <a:noFill/>
        </p:spPr>
        <p:txBody>
          <a:bodyPr wrap="square">
            <a:spAutoFit/>
          </a:bodyPr>
          <a:lstStyle/>
          <a:p>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static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Run()</a:t>
            </a:r>
          </a:p>
          <a:p>
            <a:r>
              <a:rPr lang="en-BE" sz="1400" dirty="0">
                <a:solidFill>
                  <a:srgbClr val="000000"/>
                </a:solidFill>
                <a:latin typeface="Cascadia Mono" panose="020B0609020000020004" pitchFamily="49" charset="0"/>
              </a:rPr>
              <a:t>{</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Joke j =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Joke() {</a:t>
            </a:r>
          </a:p>
          <a:p>
            <a:r>
              <a:rPr lang="en-US" sz="1400" dirty="0">
                <a:solidFill>
                  <a:srgbClr val="000000"/>
                </a:solidFill>
                <a:latin typeface="Cascadia Mono" panose="020B0609020000020004" pitchFamily="49" charset="0"/>
              </a:rPr>
              <a:t>        Setup = </a:t>
            </a:r>
            <a:r>
              <a:rPr lang="en-US" sz="1400" dirty="0">
                <a:solidFill>
                  <a:srgbClr val="A31515"/>
                </a:solidFill>
                <a:latin typeface="Cascadia Mono" panose="020B0609020000020004" pitchFamily="49" charset="0"/>
              </a:rPr>
              <a:t>"There are types of people in this world..."</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Punchline = </a:t>
            </a:r>
            <a:r>
              <a:rPr lang="en-US" sz="1400" dirty="0">
                <a:solidFill>
                  <a:srgbClr val="A31515"/>
                </a:solidFill>
                <a:latin typeface="Cascadia Mono" panose="020B0609020000020004" pitchFamily="49" charset="0"/>
              </a:rPr>
              <a:t>"Those who understand binary and those who don’t”</a:t>
            </a:r>
          </a:p>
          <a:p>
            <a:r>
              <a:rPr lang="en-US" sz="1400" dirty="0">
                <a:solidFill>
                  <a:srgbClr val="000000"/>
                </a:solidFill>
                <a:latin typeface="Cascadia Mono" panose="020B0609020000020004" pitchFamily="49" charset="0"/>
              </a:rPr>
              <a:t>    </a:t>
            </a:r>
            <a:r>
              <a:rPr lang="en-BE" sz="1400" dirty="0">
                <a:solidFill>
                  <a:srgbClr val="000000"/>
                </a:solidFill>
                <a:latin typeface="Cascadia Mono" panose="020B0609020000020004" pitchFamily="49" charset="0"/>
              </a:rPr>
              <a:t>};</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b="1" u="sng" dirty="0" err="1">
                <a:solidFill>
                  <a:srgbClr val="000000"/>
                </a:solidFill>
                <a:latin typeface="Cascadia Mono" panose="020B0609020000020004" pitchFamily="49" charset="0"/>
              </a:rPr>
              <a:t>j.Setup</a:t>
            </a:r>
            <a:r>
              <a:rPr lang="en-US" sz="1400" b="1" u="sng" dirty="0">
                <a:solidFill>
                  <a:srgbClr val="000000"/>
                </a:solidFill>
                <a:latin typeface="Cascadia Mono" panose="020B0609020000020004" pitchFamily="49" charset="0"/>
              </a:rPr>
              <a:t> = </a:t>
            </a:r>
            <a:r>
              <a:rPr lang="en-US" sz="1400" b="1" u="sng" dirty="0">
                <a:solidFill>
                  <a:srgbClr val="A31515"/>
                </a:solidFill>
                <a:latin typeface="Cascadia Mono" panose="020B0609020000020004" pitchFamily="49" charset="0"/>
              </a:rPr>
              <a:t>"changes"</a:t>
            </a:r>
            <a:r>
              <a:rPr lang="en-US" sz="1400" b="1" u="sng" dirty="0">
                <a:solidFill>
                  <a:srgbClr val="000000"/>
                </a:solidFill>
                <a:latin typeface="Cascadia Mono" panose="020B0609020000020004" pitchFamily="49" charset="0"/>
              </a:rPr>
              <a:t>;</a:t>
            </a:r>
            <a:endParaRPr lang="en-BE" sz="1400" b="1" u="sng" dirty="0">
              <a:solidFill>
                <a:srgbClr val="000000"/>
              </a:solidFill>
              <a:latin typeface="Cascadia Mono" panose="020B0609020000020004" pitchFamily="49" charset="0"/>
            </a:endParaRPr>
          </a:p>
          <a:p>
            <a:endParaRPr lang="en-BE"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Console.WriteLine</a:t>
            </a:r>
            <a:r>
              <a:rPr lang="en-US" sz="1400" dirty="0">
                <a:solidFill>
                  <a:srgbClr val="000000"/>
                </a:solidFill>
                <a:latin typeface="Cascadia Mono" panose="020B0609020000020004" pitchFamily="49" charset="0"/>
              </a:rPr>
              <a:t>(j);</a:t>
            </a:r>
          </a:p>
          <a:p>
            <a:r>
              <a:rPr lang="en-BE" sz="1400" dirty="0">
                <a:solidFill>
                  <a:srgbClr val="000000"/>
                </a:solidFill>
                <a:latin typeface="Cascadia Mono" panose="020B0609020000020004" pitchFamily="49" charset="0"/>
              </a:rPr>
              <a:t>}</a:t>
            </a:r>
          </a:p>
          <a:p>
            <a:endParaRPr lang="en-BE"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class</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Joke</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Setup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init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Punchline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init</a:t>
            </a:r>
            <a:r>
              <a:rPr lang="en-US" sz="1400" dirty="0">
                <a:solidFill>
                  <a:srgbClr val="000000"/>
                </a:solidFill>
                <a:latin typeface="Cascadia Mono" panose="020B0609020000020004" pitchFamily="49" charset="0"/>
              </a:rPr>
              <a:t>; }</a:t>
            </a:r>
          </a:p>
          <a:p>
            <a:endParaRPr lang="en-BE"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override</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ToString</a:t>
            </a:r>
            <a:r>
              <a:rPr lang="en-US" sz="1400" dirty="0">
                <a:solidFill>
                  <a:srgbClr val="000000"/>
                </a:solidFill>
                <a:latin typeface="Cascadia Mono" panose="020B0609020000020004" pitchFamily="49" charset="0"/>
              </a:rPr>
              <a:t>()</a:t>
            </a:r>
          </a:p>
          <a:p>
            <a:r>
              <a:rPr lang="en-BE"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return</a:t>
            </a:r>
            <a:r>
              <a:rPr lang="en-US" sz="1400" dirty="0">
                <a:solidFill>
                  <a:srgbClr val="000000"/>
                </a:solidFill>
                <a:latin typeface="Cascadia Mono" panose="020B0609020000020004" pitchFamily="49" charset="0"/>
              </a:rPr>
              <a:t> </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{Setup}</a:t>
            </a:r>
            <a:r>
              <a:rPr lang="en-US" sz="1400" dirty="0">
                <a:solidFill>
                  <a:srgbClr val="A31515"/>
                </a:solidFill>
                <a:latin typeface="Cascadia Mono" panose="020B0609020000020004" pitchFamily="49" charset="0"/>
              </a:rPr>
              <a:t> - </a:t>
            </a:r>
            <a:r>
              <a:rPr lang="en-US" sz="1400" dirty="0">
                <a:solidFill>
                  <a:srgbClr val="000000"/>
                </a:solidFill>
                <a:latin typeface="Cascadia Mono" panose="020B0609020000020004" pitchFamily="49" charset="0"/>
              </a:rPr>
              <a:t>{Punchline}</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a:t>
            </a:r>
          </a:p>
          <a:p>
            <a:r>
              <a:rPr lang="en-BE" sz="1400" dirty="0">
                <a:solidFill>
                  <a:srgbClr val="000000"/>
                </a:solidFill>
                <a:latin typeface="Cascadia Mono" panose="020B0609020000020004" pitchFamily="49" charset="0"/>
              </a:rPr>
              <a:t>    }</a:t>
            </a:r>
          </a:p>
          <a:p>
            <a:r>
              <a:rPr lang="en-BE" sz="1400" dirty="0">
                <a:solidFill>
                  <a:srgbClr val="000000"/>
                </a:solidFill>
                <a:latin typeface="Cascadia Mono" panose="020B0609020000020004" pitchFamily="49" charset="0"/>
              </a:rPr>
              <a:t>}</a:t>
            </a:r>
            <a:endParaRPr lang="en-BE" sz="1400" dirty="0"/>
          </a:p>
        </p:txBody>
      </p:sp>
      <p:pic>
        <p:nvPicPr>
          <p:cNvPr id="9" name="Picture 8">
            <a:extLst>
              <a:ext uri="{FF2B5EF4-FFF2-40B4-BE49-F238E27FC236}">
                <a16:creationId xmlns:a16="http://schemas.microsoft.com/office/drawing/2014/main" id="{529173A0-A581-3785-B543-BFDD3ED076D3}"/>
              </a:ext>
            </a:extLst>
          </p:cNvPr>
          <p:cNvPicPr>
            <a:picLocks noChangeAspect="1"/>
          </p:cNvPicPr>
          <p:nvPr/>
        </p:nvPicPr>
        <p:blipFill rotWithShape="1">
          <a:blip r:embed="rId3"/>
          <a:srcRect l="7361" t="18524" r="1380" b="13474"/>
          <a:stretch/>
        </p:blipFill>
        <p:spPr>
          <a:xfrm>
            <a:off x="965199" y="3825032"/>
            <a:ext cx="6445251" cy="673100"/>
          </a:xfrm>
          <a:prstGeom prst="rect">
            <a:avLst/>
          </a:prstGeom>
          <a:ln>
            <a:solidFill>
              <a:srgbClr val="FF0000"/>
            </a:solidFill>
          </a:ln>
        </p:spPr>
      </p:pic>
    </p:spTree>
    <p:extLst>
      <p:ext uri="{BB962C8B-B14F-4D97-AF65-F5344CB8AC3E}">
        <p14:creationId xmlns:p14="http://schemas.microsoft.com/office/powerpoint/2010/main" val="2029754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42A4-362F-BB4C-2B57-12D016BA8881}"/>
              </a:ext>
            </a:extLst>
          </p:cNvPr>
          <p:cNvSpPr>
            <a:spLocks noGrp="1"/>
          </p:cNvSpPr>
          <p:nvPr>
            <p:ph type="title"/>
          </p:nvPr>
        </p:nvSpPr>
        <p:spPr/>
        <p:txBody>
          <a:bodyPr/>
          <a:lstStyle/>
          <a:p>
            <a:r>
              <a:rPr lang="fr-BE" dirty="0" err="1">
                <a:solidFill>
                  <a:srgbClr val="0000FF"/>
                </a:solidFill>
                <a:latin typeface="Consolas" panose="020B0609020204030204" pitchFamily="49" charset="0"/>
              </a:rPr>
              <a:t>required</a:t>
            </a:r>
            <a:r>
              <a:rPr lang="fr-BE" dirty="0"/>
              <a:t> </a:t>
            </a:r>
            <a:r>
              <a:rPr lang="fr-BE" dirty="0" err="1"/>
              <a:t>Members</a:t>
            </a:r>
            <a:endParaRPr lang="en-BE" dirty="0"/>
          </a:p>
        </p:txBody>
      </p:sp>
      <p:sp>
        <p:nvSpPr>
          <p:cNvPr id="3" name="Content Placeholder 2">
            <a:extLst>
              <a:ext uri="{FF2B5EF4-FFF2-40B4-BE49-F238E27FC236}">
                <a16:creationId xmlns:a16="http://schemas.microsoft.com/office/drawing/2014/main" id="{DD6F9077-F66A-5FDE-A5D9-27F506599D43}"/>
              </a:ext>
            </a:extLst>
          </p:cNvPr>
          <p:cNvSpPr>
            <a:spLocks noGrp="1"/>
          </p:cNvSpPr>
          <p:nvPr>
            <p:ph idx="1"/>
          </p:nvPr>
        </p:nvSpPr>
        <p:spPr/>
        <p:txBody>
          <a:bodyPr/>
          <a:lstStyle/>
          <a:p>
            <a:r>
              <a:rPr lang="fr-BE" dirty="0" err="1">
                <a:solidFill>
                  <a:srgbClr val="0000FF"/>
                </a:solidFill>
                <a:latin typeface="Consolas" panose="020B0609020204030204" pitchFamily="49" charset="0"/>
              </a:rPr>
              <a:t>required</a:t>
            </a:r>
            <a:r>
              <a:rPr lang="fr-BE" dirty="0"/>
              <a:t> keyword </a:t>
            </a:r>
            <a:r>
              <a:rPr lang="fr-BE" dirty="0" err="1"/>
              <a:t>that</a:t>
            </a:r>
            <a:r>
              <a:rPr lang="fr-BE" dirty="0"/>
              <a:t> can </a:t>
            </a:r>
            <a:r>
              <a:rPr lang="fr-BE" dirty="0" err="1"/>
              <a:t>apply</a:t>
            </a:r>
            <a:r>
              <a:rPr lang="fr-BE" dirty="0"/>
              <a:t> to an instance </a:t>
            </a:r>
            <a:r>
              <a:rPr lang="fr-BE" dirty="0" err="1"/>
              <a:t>property</a:t>
            </a:r>
            <a:r>
              <a:rPr lang="fr-BE" dirty="0"/>
              <a:t> or an instance </a:t>
            </a:r>
            <a:r>
              <a:rPr lang="fr-BE" dirty="0" err="1"/>
              <a:t>field</a:t>
            </a:r>
            <a:r>
              <a:rPr lang="fr-BE" dirty="0"/>
              <a:t> </a:t>
            </a:r>
            <a:r>
              <a:rPr lang="fr-BE" dirty="0" err="1"/>
              <a:t>declaration</a:t>
            </a:r>
            <a:r>
              <a:rPr lang="fr-BE" dirty="0"/>
              <a:t> </a:t>
            </a:r>
            <a:r>
              <a:rPr lang="fr-BE" dirty="0" err="1"/>
              <a:t>within</a:t>
            </a:r>
            <a:r>
              <a:rPr lang="fr-BE" dirty="0"/>
              <a:t> a </a:t>
            </a:r>
            <a:r>
              <a:rPr lang="fr-BE" dirty="0">
                <a:solidFill>
                  <a:srgbClr val="0000FF"/>
                </a:solidFill>
                <a:latin typeface="Consolas" panose="020B0609020204030204" pitchFamily="49" charset="0"/>
              </a:rPr>
              <a:t>class</a:t>
            </a:r>
            <a:r>
              <a:rPr lang="fr-BE" dirty="0"/>
              <a:t>, a </a:t>
            </a:r>
            <a:r>
              <a:rPr lang="fr-BE" dirty="0">
                <a:solidFill>
                  <a:srgbClr val="0000FF"/>
                </a:solidFill>
                <a:latin typeface="Consolas" panose="020B0609020204030204" pitchFamily="49" charset="0"/>
              </a:rPr>
              <a:t>record</a:t>
            </a:r>
            <a:r>
              <a:rPr lang="fr-BE" dirty="0"/>
              <a:t> or a </a:t>
            </a:r>
            <a:r>
              <a:rPr lang="fr-BE" dirty="0" err="1">
                <a:solidFill>
                  <a:srgbClr val="0000FF"/>
                </a:solidFill>
                <a:latin typeface="Consolas" panose="020B0609020204030204" pitchFamily="49" charset="0"/>
              </a:rPr>
              <a:t>struct</a:t>
            </a:r>
            <a:endParaRPr lang="fr-BE" dirty="0">
              <a:solidFill>
                <a:srgbClr val="0000FF"/>
              </a:solidFill>
              <a:latin typeface="Consolas" panose="020B0609020204030204" pitchFamily="49" charset="0"/>
            </a:endParaRPr>
          </a:p>
          <a:p>
            <a:endParaRPr lang="fr-BE" dirty="0">
              <a:solidFill>
                <a:srgbClr val="0000FF"/>
              </a:solidFill>
              <a:latin typeface="Consolas" panose="020B0609020204030204" pitchFamily="49" charset="0"/>
            </a:endParaRPr>
          </a:p>
          <a:p>
            <a:endParaRPr lang="fr-BE" dirty="0">
              <a:solidFill>
                <a:srgbClr val="0000FF"/>
              </a:solidFill>
              <a:latin typeface="Consolas" panose="020B0609020204030204" pitchFamily="49" charset="0"/>
            </a:endParaRPr>
          </a:p>
          <a:p>
            <a:endParaRPr lang="fr-BE" dirty="0">
              <a:solidFill>
                <a:srgbClr val="0000FF"/>
              </a:solidFill>
              <a:latin typeface="Consolas" panose="020B0609020204030204" pitchFamily="49" charset="0"/>
            </a:endParaRPr>
          </a:p>
          <a:p>
            <a:endParaRPr lang="fr-BE" dirty="0">
              <a:solidFill>
                <a:srgbClr val="0000FF"/>
              </a:solidFill>
              <a:latin typeface="Consolas" panose="020B0609020204030204" pitchFamily="49" charset="0"/>
            </a:endParaRPr>
          </a:p>
          <a:p>
            <a:endParaRPr lang="fr-BE" dirty="0">
              <a:solidFill>
                <a:srgbClr val="0000FF"/>
              </a:solidFill>
              <a:latin typeface="Consolas" panose="020B0609020204030204" pitchFamily="49" charset="0"/>
            </a:endParaRPr>
          </a:p>
          <a:p>
            <a:r>
              <a:rPr lang="fr-BE" dirty="0"/>
              <a:t>This keyword forces the call to </a:t>
            </a:r>
            <a:r>
              <a:rPr lang="fr-BE" dirty="0" err="1"/>
              <a:t>initialize</a:t>
            </a:r>
            <a:r>
              <a:rPr lang="fr-BE" dirty="0"/>
              <a:t> the </a:t>
            </a:r>
            <a:r>
              <a:rPr lang="fr-BE" dirty="0" err="1"/>
              <a:t>required</a:t>
            </a:r>
            <a:r>
              <a:rPr lang="fr-BE" dirty="0"/>
              <a:t> </a:t>
            </a:r>
            <a:r>
              <a:rPr lang="fr-BE" dirty="0" err="1"/>
              <a:t>field</a:t>
            </a:r>
            <a:r>
              <a:rPr lang="fr-BE" dirty="0"/>
              <a:t> and </a:t>
            </a:r>
            <a:r>
              <a:rPr lang="fr-BE" dirty="0" err="1"/>
              <a:t>property</a:t>
            </a:r>
            <a:r>
              <a:rPr lang="fr-BE" dirty="0"/>
              <a:t> in the </a:t>
            </a:r>
            <a:r>
              <a:rPr lang="fr-BE" dirty="0" err="1"/>
              <a:t>object</a:t>
            </a:r>
            <a:r>
              <a:rPr lang="fr-BE" dirty="0"/>
              <a:t> </a:t>
            </a:r>
            <a:r>
              <a:rPr lang="fr-BE" dirty="0" err="1"/>
              <a:t>initializer</a:t>
            </a:r>
            <a:r>
              <a:rPr lang="fr-BE" dirty="0"/>
              <a:t> scope</a:t>
            </a:r>
            <a:endParaRPr lang="en-BE" dirty="0"/>
          </a:p>
        </p:txBody>
      </p:sp>
      <p:sp>
        <p:nvSpPr>
          <p:cNvPr id="5" name="TextBox 4">
            <a:extLst>
              <a:ext uri="{FF2B5EF4-FFF2-40B4-BE49-F238E27FC236}">
                <a16:creationId xmlns:a16="http://schemas.microsoft.com/office/drawing/2014/main" id="{54D6FCF0-93FC-A8B2-2DA3-88162201B82C}"/>
              </a:ext>
            </a:extLst>
          </p:cNvPr>
          <p:cNvSpPr txBox="1"/>
          <p:nvPr/>
        </p:nvSpPr>
        <p:spPr>
          <a:xfrm>
            <a:off x="868185" y="2283242"/>
            <a:ext cx="10907646" cy="1754326"/>
          </a:xfrm>
          <a:prstGeom prst="rect">
            <a:avLst/>
          </a:prstGeom>
          <a:noFill/>
          <a:ln>
            <a:solidFill>
              <a:schemeClr val="bg1">
                <a:lumMod val="8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Joke</a:t>
            </a:r>
          </a:p>
          <a:p>
            <a:r>
              <a:rPr lang="en-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Id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init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Setup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required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Punchline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BE" sz="1800" dirty="0">
                <a:solidFill>
                  <a:srgbClr val="000000"/>
                </a:solidFill>
                <a:latin typeface="Cascadia Mono" panose="020B0609020000020004" pitchFamily="49" charset="0"/>
              </a:rPr>
              <a:t>}</a:t>
            </a:r>
            <a:endParaRPr lang="en-BE" dirty="0"/>
          </a:p>
        </p:txBody>
      </p:sp>
    </p:spTree>
    <p:extLst>
      <p:ext uri="{BB962C8B-B14F-4D97-AF65-F5344CB8AC3E}">
        <p14:creationId xmlns:p14="http://schemas.microsoft.com/office/powerpoint/2010/main" val="1376140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66ABE-4AEC-9159-4090-EC578C7800FA}"/>
              </a:ext>
            </a:extLst>
          </p:cNvPr>
          <p:cNvSpPr>
            <a:spLocks noGrp="1"/>
          </p:cNvSpPr>
          <p:nvPr>
            <p:ph type="title"/>
          </p:nvPr>
        </p:nvSpPr>
        <p:spPr/>
        <p:txBody>
          <a:bodyPr/>
          <a:lstStyle/>
          <a:p>
            <a:r>
              <a:rPr lang="fr-BE" dirty="0" err="1">
                <a:solidFill>
                  <a:srgbClr val="0000FF"/>
                </a:solidFill>
                <a:latin typeface="Consolas" panose="020B0609020204030204" pitchFamily="49" charset="0"/>
              </a:rPr>
              <a:t>ref</a:t>
            </a:r>
            <a:r>
              <a:rPr lang="fr-BE" dirty="0"/>
              <a:t> </a:t>
            </a:r>
            <a:r>
              <a:rPr lang="fr-BE" dirty="0" err="1"/>
              <a:t>fields</a:t>
            </a:r>
            <a:r>
              <a:rPr lang="fr-BE" dirty="0"/>
              <a:t> and </a:t>
            </a:r>
            <a:r>
              <a:rPr lang="fr-BE" dirty="0" err="1">
                <a:solidFill>
                  <a:srgbClr val="0000FF"/>
                </a:solidFill>
                <a:latin typeface="Consolas" panose="020B0609020204030204" pitchFamily="49" charset="0"/>
              </a:rPr>
              <a:t>ref</a:t>
            </a:r>
            <a:r>
              <a:rPr lang="fr-BE" dirty="0"/>
              <a:t> </a:t>
            </a:r>
            <a:r>
              <a:rPr lang="fr-BE" dirty="0" err="1">
                <a:solidFill>
                  <a:srgbClr val="0000FF"/>
                </a:solidFill>
                <a:latin typeface="Consolas" panose="020B0609020204030204" pitchFamily="49" charset="0"/>
              </a:rPr>
              <a:t>scoped</a:t>
            </a:r>
            <a:r>
              <a:rPr lang="fr-BE" dirty="0"/>
              <a:t> variables</a:t>
            </a:r>
            <a:endParaRPr lang="en-BE" dirty="0"/>
          </a:p>
        </p:txBody>
      </p:sp>
      <p:sp>
        <p:nvSpPr>
          <p:cNvPr id="3" name="Content Placeholder 2">
            <a:extLst>
              <a:ext uri="{FF2B5EF4-FFF2-40B4-BE49-F238E27FC236}">
                <a16:creationId xmlns:a16="http://schemas.microsoft.com/office/drawing/2014/main" id="{4EBF5071-F7F6-9206-B9F8-A7CBF4166C92}"/>
              </a:ext>
            </a:extLst>
          </p:cNvPr>
          <p:cNvSpPr>
            <a:spLocks noGrp="1"/>
          </p:cNvSpPr>
          <p:nvPr>
            <p:ph idx="1"/>
          </p:nvPr>
        </p:nvSpPr>
        <p:spPr/>
        <p:txBody>
          <a:bodyPr/>
          <a:lstStyle/>
          <a:p>
            <a:r>
              <a:rPr lang="fr-BE" dirty="0" err="1"/>
              <a:t>Ref</a:t>
            </a:r>
            <a:r>
              <a:rPr lang="fr-BE" dirty="0"/>
              <a:t> keyword </a:t>
            </a:r>
            <a:r>
              <a:rPr lang="fr-BE" dirty="0" err="1"/>
              <a:t>indicates</a:t>
            </a:r>
            <a:r>
              <a:rPr lang="fr-BE" dirty="0"/>
              <a:t> </a:t>
            </a:r>
            <a:r>
              <a:rPr lang="fr-BE" dirty="0" err="1"/>
              <a:t>that</a:t>
            </a:r>
            <a:r>
              <a:rPr lang="fr-BE" dirty="0"/>
              <a:t> a variable </a:t>
            </a:r>
            <a:r>
              <a:rPr lang="fr-BE" dirty="0" err="1"/>
              <a:t>is</a:t>
            </a:r>
            <a:r>
              <a:rPr lang="fr-BE" dirty="0"/>
              <a:t> </a:t>
            </a:r>
            <a:r>
              <a:rPr lang="fr-BE" dirty="0" err="1"/>
              <a:t>passed</a:t>
            </a:r>
            <a:r>
              <a:rPr lang="fr-BE" dirty="0"/>
              <a:t> by </a:t>
            </a:r>
            <a:r>
              <a:rPr lang="fr-BE" dirty="0" err="1"/>
              <a:t>reference</a:t>
            </a:r>
            <a:r>
              <a:rPr lang="fr-BE" dirty="0"/>
              <a:t>. </a:t>
            </a:r>
            <a:r>
              <a:rPr lang="fr-BE" dirty="0" err="1"/>
              <a:t>Now</a:t>
            </a:r>
            <a:r>
              <a:rPr lang="fr-BE" dirty="0"/>
              <a:t>, C# supports </a:t>
            </a:r>
            <a:r>
              <a:rPr lang="fr-BE" dirty="0" err="1"/>
              <a:t>ref</a:t>
            </a:r>
            <a:r>
              <a:rPr lang="fr-BE" dirty="0"/>
              <a:t> on a </a:t>
            </a:r>
            <a:r>
              <a:rPr lang="fr-BE" dirty="0" err="1"/>
              <a:t>method</a:t>
            </a:r>
            <a:r>
              <a:rPr lang="fr-BE" dirty="0"/>
              <a:t> argument or </a:t>
            </a:r>
            <a:r>
              <a:rPr lang="fr-BE" dirty="0" err="1"/>
              <a:t>method</a:t>
            </a:r>
            <a:r>
              <a:rPr lang="fr-BE" dirty="0"/>
              <a:t> return</a:t>
            </a:r>
          </a:p>
        </p:txBody>
      </p:sp>
      <p:sp>
        <p:nvSpPr>
          <p:cNvPr id="5" name="TextBox 4">
            <a:extLst>
              <a:ext uri="{FF2B5EF4-FFF2-40B4-BE49-F238E27FC236}">
                <a16:creationId xmlns:a16="http://schemas.microsoft.com/office/drawing/2014/main" id="{E9760611-A0F2-A19C-89E7-13822478CA15}"/>
              </a:ext>
            </a:extLst>
          </p:cNvPr>
          <p:cNvSpPr txBox="1"/>
          <p:nvPr/>
        </p:nvSpPr>
        <p:spPr>
          <a:xfrm>
            <a:off x="977900" y="2479678"/>
            <a:ext cx="10882246" cy="2585323"/>
          </a:xfrm>
          <a:prstGeom prst="rect">
            <a:avLst/>
          </a:prstGeom>
          <a:noFill/>
          <a:ln>
            <a:solidFill>
              <a:schemeClr val="bg1">
                <a:lumMod val="85000"/>
              </a:schemeClr>
            </a:solidFill>
          </a:ln>
        </p:spPr>
        <p:txBody>
          <a:bodyPr wrap="square">
            <a:spAutoFit/>
          </a:bodyPr>
          <a:lstStyle/>
          <a:p>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 10;</a:t>
            </a:r>
          </a:p>
          <a:p>
            <a:endParaRPr lang="en-BE"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Foo(</a:t>
            </a:r>
            <a:r>
              <a:rPr lang="en-US" sz="1800" dirty="0">
                <a:solidFill>
                  <a:srgbClr val="0000FF"/>
                </a:solidFill>
                <a:latin typeface="Cascadia Mono" panose="020B0609020000020004" pitchFamily="49" charset="0"/>
              </a:rPr>
              <a:t>ref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endParaRPr lang="en-BE"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ref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Foo(</a:t>
            </a:r>
            <a:r>
              <a:rPr lang="en-US" sz="1800" dirty="0">
                <a:solidFill>
                  <a:srgbClr val="0000FF"/>
                </a:solidFill>
                <a:latin typeface="Cascadia Mono" panose="020B0609020000020004" pitchFamily="49" charset="0"/>
              </a:rPr>
              <a:t>ref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j)</a:t>
            </a:r>
          </a:p>
          <a:p>
            <a:r>
              <a:rPr lang="en-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k = </a:t>
            </a:r>
            <a:r>
              <a:rPr lang="en-US" sz="1800" dirty="0">
                <a:solidFill>
                  <a:srgbClr val="0000FF"/>
                </a:solidFill>
                <a:latin typeface="Cascadia Mono" panose="020B0609020000020004" pitchFamily="49" charset="0"/>
              </a:rPr>
              <a:t>ref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ref</a:t>
            </a:r>
            <a:r>
              <a:rPr lang="en-US" sz="1800" dirty="0">
                <a:solidFill>
                  <a:srgbClr val="000000"/>
                </a:solidFill>
                <a:latin typeface="Cascadia Mono" panose="020B0609020000020004" pitchFamily="49" charset="0"/>
              </a:rPr>
              <a:t> j;</a:t>
            </a:r>
          </a:p>
          <a:p>
            <a:r>
              <a:rPr lang="en-BE" sz="1800" dirty="0">
                <a:solidFill>
                  <a:srgbClr val="000000"/>
                </a:solidFill>
                <a:latin typeface="Cascadia Mono" panose="020B0609020000020004" pitchFamily="49" charset="0"/>
              </a:rPr>
              <a:t>}</a:t>
            </a:r>
            <a:endParaRPr lang="en-BE" dirty="0"/>
          </a:p>
        </p:txBody>
      </p:sp>
    </p:spTree>
    <p:extLst>
      <p:ext uri="{BB962C8B-B14F-4D97-AF65-F5344CB8AC3E}">
        <p14:creationId xmlns:p14="http://schemas.microsoft.com/office/powerpoint/2010/main" val="422492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Goal</a:t>
            </a:r>
          </a:p>
        </p:txBody>
      </p:sp>
      <p:sp>
        <p:nvSpPr>
          <p:cNvPr id="5" name="Content Placeholder 4"/>
          <p:cNvSpPr>
            <a:spLocks noGrp="1"/>
          </p:cNvSpPr>
          <p:nvPr>
            <p:ph idx="4294967295"/>
          </p:nvPr>
        </p:nvSpPr>
        <p:spPr>
          <a:xfrm>
            <a:off x="393700" y="1019175"/>
            <a:ext cx="11798300" cy="5157788"/>
          </a:xfrm>
        </p:spPr>
        <p:txBody>
          <a:bodyPr/>
          <a:lstStyle/>
          <a:p>
            <a:pPr marL="0" indent="0">
              <a:buNone/>
            </a:pPr>
            <a:r>
              <a:rPr lang="nl-BE" dirty="0"/>
              <a:t>Goal is </a:t>
            </a:r>
            <a:r>
              <a:rPr lang="nl-BE" dirty="0" err="1"/>
              <a:t>to</a:t>
            </a:r>
            <a:r>
              <a:rPr lang="nl-BE" dirty="0"/>
              <a:t> get </a:t>
            </a:r>
            <a:r>
              <a:rPr lang="nl-BE" dirty="0" err="1"/>
              <a:t>you</a:t>
            </a:r>
            <a:r>
              <a:rPr lang="nl-BE" dirty="0"/>
              <a:t> </a:t>
            </a:r>
            <a:r>
              <a:rPr lang="nl-BE" dirty="0" err="1"/>
              <a:t>started</a:t>
            </a:r>
            <a:r>
              <a:rPr lang="nl-BE" dirty="0"/>
              <a:t> </a:t>
            </a:r>
            <a:r>
              <a:rPr lang="nl-BE" dirty="0" err="1"/>
              <a:t>with</a:t>
            </a:r>
            <a:r>
              <a:rPr lang="nl-BE" dirty="0"/>
              <a:t> C#11 </a:t>
            </a:r>
            <a:r>
              <a:rPr lang="nl-BE" dirty="0" err="1"/>
              <a:t>and</a:t>
            </a:r>
            <a:r>
              <a:rPr lang="nl-BE" dirty="0"/>
              <a:t> .NET7</a:t>
            </a:r>
          </a:p>
        </p:txBody>
      </p:sp>
      <p:sp>
        <p:nvSpPr>
          <p:cNvPr id="4" name="Line Callout 2 6">
            <a:extLst>
              <a:ext uri="{FF2B5EF4-FFF2-40B4-BE49-F238E27FC236}">
                <a16:creationId xmlns:a16="http://schemas.microsoft.com/office/drawing/2014/main" id="{DC9D4499-F858-4B7A-BDA3-DD2360A50A64}"/>
              </a:ext>
            </a:extLst>
          </p:cNvPr>
          <p:cNvSpPr/>
          <p:nvPr/>
        </p:nvSpPr>
        <p:spPr>
          <a:xfrm>
            <a:off x="1052347" y="1925734"/>
            <a:ext cx="2087461" cy="469206"/>
          </a:xfrm>
          <a:prstGeom prst="borderCallout2">
            <a:avLst>
              <a:gd name="adj1" fmla="val 53671"/>
              <a:gd name="adj2" fmla="val 142"/>
              <a:gd name="adj3" fmla="val 53671"/>
              <a:gd name="adj4" fmla="val -15650"/>
              <a:gd name="adj5" fmla="val -85913"/>
              <a:gd name="adj6" fmla="val -154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nl-BE" sz="2400" b="1" i="0" u="none" strike="noStrike" kern="1200" cap="none" spc="0" normalizeH="0" baseline="0" noProof="0" dirty="0">
                <a:ln>
                  <a:noFill/>
                </a:ln>
                <a:solidFill>
                  <a:prstClr val="white"/>
                </a:solidFill>
                <a:effectLst/>
                <a:uLnTx/>
                <a:uFillTx/>
                <a:latin typeface="Calibri" panose="020F0502020204030204"/>
                <a:ea typeface="+mn-ea"/>
                <a:cs typeface="+mn-cs"/>
              </a:rPr>
              <a:t>The language</a:t>
            </a:r>
          </a:p>
        </p:txBody>
      </p:sp>
      <p:sp>
        <p:nvSpPr>
          <p:cNvPr id="6" name="Line Callout 2 6">
            <a:extLst>
              <a:ext uri="{FF2B5EF4-FFF2-40B4-BE49-F238E27FC236}">
                <a16:creationId xmlns:a16="http://schemas.microsoft.com/office/drawing/2014/main" id="{016A956E-4BFD-45FB-814F-5CE418E1BBC9}"/>
              </a:ext>
            </a:extLst>
          </p:cNvPr>
          <p:cNvSpPr/>
          <p:nvPr/>
        </p:nvSpPr>
        <p:spPr>
          <a:xfrm>
            <a:off x="1096415" y="2753658"/>
            <a:ext cx="2384916" cy="469206"/>
          </a:xfrm>
          <a:prstGeom prst="borderCallout2">
            <a:avLst>
              <a:gd name="adj1" fmla="val 53671"/>
              <a:gd name="adj2" fmla="val 142"/>
              <a:gd name="adj3" fmla="val 53671"/>
              <a:gd name="adj4" fmla="val -15650"/>
              <a:gd name="adj5" fmla="val -85913"/>
              <a:gd name="adj6" fmla="val -154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nl-BE" sz="2400" b="1" i="0" u="none" strike="noStrike" kern="1200" cap="none" spc="0" normalizeH="0" baseline="0" noProof="0" dirty="0">
                <a:ln>
                  <a:noFill/>
                </a:ln>
                <a:solidFill>
                  <a:prstClr val="white"/>
                </a:solidFill>
                <a:effectLst/>
                <a:uLnTx/>
                <a:uFillTx/>
                <a:latin typeface="Calibri" panose="020F0502020204030204"/>
                <a:ea typeface="+mn-ea"/>
                <a:cs typeface="+mn-cs"/>
              </a:rPr>
              <a:t>The frameworks</a:t>
            </a:r>
          </a:p>
        </p:txBody>
      </p:sp>
    </p:spTree>
    <p:extLst>
      <p:ext uri="{BB962C8B-B14F-4D97-AF65-F5344CB8AC3E}">
        <p14:creationId xmlns:p14="http://schemas.microsoft.com/office/powerpoint/2010/main" val="3149125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5BEF5-D65A-24C5-8B97-D12D425F9814}"/>
              </a:ext>
            </a:extLst>
          </p:cNvPr>
          <p:cNvSpPr>
            <a:spLocks noGrp="1"/>
          </p:cNvSpPr>
          <p:nvPr>
            <p:ph type="title"/>
          </p:nvPr>
        </p:nvSpPr>
        <p:spPr/>
        <p:txBody>
          <a:bodyPr/>
          <a:lstStyle/>
          <a:p>
            <a:r>
              <a:rPr lang="fr-BE" dirty="0"/>
              <a:t>File Local Types</a:t>
            </a:r>
            <a:endParaRPr lang="en-BE" dirty="0"/>
          </a:p>
        </p:txBody>
      </p:sp>
      <p:sp>
        <p:nvSpPr>
          <p:cNvPr id="3" name="Content Placeholder 2">
            <a:extLst>
              <a:ext uri="{FF2B5EF4-FFF2-40B4-BE49-F238E27FC236}">
                <a16:creationId xmlns:a16="http://schemas.microsoft.com/office/drawing/2014/main" id="{511F59A8-A2C7-A9EE-4663-B5659D58525D}"/>
              </a:ext>
            </a:extLst>
          </p:cNvPr>
          <p:cNvSpPr>
            <a:spLocks noGrp="1"/>
          </p:cNvSpPr>
          <p:nvPr>
            <p:ph idx="1"/>
          </p:nvPr>
        </p:nvSpPr>
        <p:spPr/>
        <p:txBody>
          <a:bodyPr/>
          <a:lstStyle/>
          <a:p>
            <a:r>
              <a:rPr lang="fr-BE" dirty="0"/>
              <a:t>Use file </a:t>
            </a:r>
            <a:r>
              <a:rPr lang="fr-BE" dirty="0" err="1"/>
              <a:t>access</a:t>
            </a:r>
            <a:r>
              <a:rPr lang="fr-BE" dirty="0"/>
              <a:t> modifier to </a:t>
            </a:r>
            <a:r>
              <a:rPr lang="fr-BE" dirty="0" err="1"/>
              <a:t>create</a:t>
            </a:r>
            <a:r>
              <a:rPr lang="fr-BE" dirty="0"/>
              <a:t> a type </a:t>
            </a:r>
            <a:r>
              <a:rPr lang="fr-BE" dirty="0" err="1"/>
              <a:t>whose</a:t>
            </a:r>
            <a:r>
              <a:rPr lang="fr-BE" dirty="0"/>
              <a:t> </a:t>
            </a:r>
            <a:r>
              <a:rPr lang="fr-BE" dirty="0" err="1"/>
              <a:t>visibility</a:t>
            </a:r>
            <a:r>
              <a:rPr lang="fr-BE" dirty="0"/>
              <a:t> </a:t>
            </a:r>
            <a:r>
              <a:rPr lang="fr-BE" dirty="0" err="1"/>
              <a:t>is</a:t>
            </a:r>
            <a:r>
              <a:rPr lang="fr-BE" dirty="0"/>
              <a:t> </a:t>
            </a:r>
            <a:r>
              <a:rPr lang="fr-BE" dirty="0" err="1"/>
              <a:t>scoped</a:t>
            </a:r>
            <a:r>
              <a:rPr lang="fr-BE" dirty="0"/>
              <a:t> to the source file</a:t>
            </a:r>
            <a:endParaRPr lang="en-BE" dirty="0"/>
          </a:p>
        </p:txBody>
      </p:sp>
      <p:sp>
        <p:nvSpPr>
          <p:cNvPr id="5" name="TextBox 4">
            <a:extLst>
              <a:ext uri="{FF2B5EF4-FFF2-40B4-BE49-F238E27FC236}">
                <a16:creationId xmlns:a16="http://schemas.microsoft.com/office/drawing/2014/main" id="{6ABF1D20-D606-0691-17A5-3F06D6268C12}"/>
              </a:ext>
            </a:extLst>
          </p:cNvPr>
          <p:cNvSpPr txBox="1"/>
          <p:nvPr/>
        </p:nvSpPr>
        <p:spPr>
          <a:xfrm>
            <a:off x="685800" y="2444941"/>
            <a:ext cx="10833100" cy="3139321"/>
          </a:xfrm>
          <a:prstGeom prst="rect">
            <a:avLst/>
          </a:prstGeom>
          <a:noFill/>
          <a:ln>
            <a:solidFill>
              <a:schemeClr val="bg1">
                <a:lumMod val="85000"/>
              </a:schemeClr>
            </a:solidFill>
          </a:ln>
        </p:spPr>
        <p:txBody>
          <a:bodyPr wrap="square">
            <a:spAutoFit/>
          </a:bodyPr>
          <a:lstStyle/>
          <a:p>
            <a:r>
              <a:rPr lang="en-US" sz="1800" b="1" dirty="0">
                <a:solidFill>
                  <a:srgbClr val="0000FF"/>
                </a:solidFill>
                <a:latin typeface="Cascadia Mono" panose="020B0609020000020004" pitchFamily="49" charset="0"/>
              </a:rPr>
              <a:t>file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record</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ResponseJoke</a:t>
            </a:r>
            <a:endParaRPr lang="en-US" sz="1800" dirty="0">
              <a:solidFill>
                <a:srgbClr val="2B91AF"/>
              </a:solidFill>
              <a:latin typeface="Cascadia Mono" panose="020B0609020000020004" pitchFamily="49" charset="0"/>
            </a:endParaRPr>
          </a:p>
          <a:p>
            <a:r>
              <a:rPr lang="en-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id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text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is18Plus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is12Plus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author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created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language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type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BE" sz="1800" dirty="0">
                <a:solidFill>
                  <a:srgbClr val="000000"/>
                </a:solidFill>
                <a:latin typeface="Cascadia Mono" panose="020B0609020000020004" pitchFamily="49" charset="0"/>
              </a:rPr>
              <a:t>}</a:t>
            </a:r>
            <a:endParaRPr lang="en-BE" dirty="0"/>
          </a:p>
        </p:txBody>
      </p:sp>
    </p:spTree>
    <p:extLst>
      <p:ext uri="{BB962C8B-B14F-4D97-AF65-F5344CB8AC3E}">
        <p14:creationId xmlns:p14="http://schemas.microsoft.com/office/powerpoint/2010/main" val="2764875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96209-DE49-68CF-0466-D2F8A6DD6D30}"/>
              </a:ext>
            </a:extLst>
          </p:cNvPr>
          <p:cNvSpPr>
            <a:spLocks noGrp="1"/>
          </p:cNvSpPr>
          <p:nvPr>
            <p:ph type="title"/>
          </p:nvPr>
        </p:nvSpPr>
        <p:spPr/>
        <p:txBody>
          <a:bodyPr/>
          <a:lstStyle/>
          <a:p>
            <a:r>
              <a:rPr lang="en-US" dirty="0"/>
              <a:t>Generic Math Support</a:t>
            </a:r>
            <a:endParaRPr lang="en-BE" dirty="0"/>
          </a:p>
        </p:txBody>
      </p:sp>
      <p:sp>
        <p:nvSpPr>
          <p:cNvPr id="3" name="Content Placeholder 2">
            <a:extLst>
              <a:ext uri="{FF2B5EF4-FFF2-40B4-BE49-F238E27FC236}">
                <a16:creationId xmlns:a16="http://schemas.microsoft.com/office/drawing/2014/main" id="{886E532B-F679-1DAB-B682-EAC35D077683}"/>
              </a:ext>
            </a:extLst>
          </p:cNvPr>
          <p:cNvSpPr>
            <a:spLocks noGrp="1"/>
          </p:cNvSpPr>
          <p:nvPr>
            <p:ph idx="1"/>
          </p:nvPr>
        </p:nvSpPr>
        <p:spPr/>
        <p:txBody>
          <a:bodyPr/>
          <a:lstStyle/>
          <a:p>
            <a:r>
              <a:rPr lang="en-US" dirty="0"/>
              <a:t>Use </a:t>
            </a:r>
            <a:r>
              <a:rPr lang="en-US" dirty="0">
                <a:solidFill>
                  <a:srgbClr val="0000FF"/>
                </a:solidFill>
                <a:latin typeface="Consolas" panose="020B0609020204030204" pitchFamily="49" charset="0"/>
              </a:rPr>
              <a:t>static abstract </a:t>
            </a:r>
            <a:r>
              <a:rPr lang="en-US" dirty="0"/>
              <a:t>or </a:t>
            </a:r>
            <a:r>
              <a:rPr lang="en-US" dirty="0">
                <a:solidFill>
                  <a:srgbClr val="0000FF"/>
                </a:solidFill>
                <a:latin typeface="Consolas" panose="020B0609020204030204" pitchFamily="49" charset="0"/>
              </a:rPr>
              <a:t>static virtual </a:t>
            </a:r>
            <a:r>
              <a:rPr lang="en-US" dirty="0"/>
              <a:t>members in interfaces to define interfaces that include:</a:t>
            </a:r>
          </a:p>
          <a:p>
            <a:pPr lvl="1"/>
            <a:r>
              <a:rPr lang="en-US" dirty="0"/>
              <a:t>Overloadable operators</a:t>
            </a:r>
          </a:p>
          <a:p>
            <a:pPr lvl="1"/>
            <a:r>
              <a:rPr lang="en-US" dirty="0"/>
              <a:t>Other static members</a:t>
            </a:r>
          </a:p>
          <a:p>
            <a:pPr lvl="1"/>
            <a:r>
              <a:rPr lang="en-US" dirty="0"/>
              <a:t>Static properties</a:t>
            </a:r>
          </a:p>
          <a:p>
            <a:pPr lvl="1"/>
            <a:endParaRPr lang="en-US" dirty="0"/>
          </a:p>
          <a:p>
            <a:r>
              <a:rPr lang="en-US" dirty="0"/>
              <a:t>Why</a:t>
            </a:r>
          </a:p>
          <a:p>
            <a:pPr lvl="1"/>
            <a:r>
              <a:rPr lang="en-US" dirty="0"/>
              <a:t>Mathematical operators in generic types</a:t>
            </a:r>
            <a:endParaRPr lang="en-BE" dirty="0"/>
          </a:p>
        </p:txBody>
      </p:sp>
      <p:sp>
        <p:nvSpPr>
          <p:cNvPr id="4" name="TextBox 3">
            <a:extLst>
              <a:ext uri="{FF2B5EF4-FFF2-40B4-BE49-F238E27FC236}">
                <a16:creationId xmlns:a16="http://schemas.microsoft.com/office/drawing/2014/main" id="{E8EF84C1-B3F6-3F85-D6AA-E84844ABB176}"/>
              </a:ext>
            </a:extLst>
          </p:cNvPr>
          <p:cNvSpPr txBox="1"/>
          <p:nvPr/>
        </p:nvSpPr>
        <p:spPr>
          <a:xfrm>
            <a:off x="6489700" y="319653"/>
            <a:ext cx="3281283" cy="461665"/>
          </a:xfrm>
          <a:prstGeom prst="rect">
            <a:avLst/>
          </a:prstGeom>
          <a:noFill/>
        </p:spPr>
        <p:txBody>
          <a:bodyPr wrap="none" rtlCol="0">
            <a:spAutoFit/>
          </a:bodyPr>
          <a:lstStyle/>
          <a:p>
            <a:r>
              <a:rPr lang="en-US" sz="2400" cap="small" dirty="0"/>
              <a:t>Was introduced in .NET 6</a:t>
            </a:r>
            <a:endParaRPr lang="en-BE" sz="2400" cap="small" dirty="0"/>
          </a:p>
        </p:txBody>
      </p:sp>
      <p:sp>
        <p:nvSpPr>
          <p:cNvPr id="5" name="Arrow: Right 4">
            <a:extLst>
              <a:ext uri="{FF2B5EF4-FFF2-40B4-BE49-F238E27FC236}">
                <a16:creationId xmlns:a16="http://schemas.microsoft.com/office/drawing/2014/main" id="{57891DD7-6427-90B6-9831-6C355C188BF2}"/>
              </a:ext>
            </a:extLst>
          </p:cNvPr>
          <p:cNvSpPr/>
          <p:nvPr/>
        </p:nvSpPr>
        <p:spPr>
          <a:xfrm>
            <a:off x="5740401" y="475531"/>
            <a:ext cx="533400" cy="173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687735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353E-F7DA-80E1-A5F9-CA2CB50004C3}"/>
              </a:ext>
            </a:extLst>
          </p:cNvPr>
          <p:cNvSpPr>
            <a:spLocks noGrp="1"/>
          </p:cNvSpPr>
          <p:nvPr>
            <p:ph type="title"/>
          </p:nvPr>
        </p:nvSpPr>
        <p:spPr/>
        <p:txBody>
          <a:bodyPr>
            <a:normAutofit/>
          </a:bodyPr>
          <a:lstStyle/>
          <a:p>
            <a:r>
              <a:rPr lang="en-US" sz="4400" dirty="0">
                <a:latin typeface="+mj-lt"/>
                <a:ea typeface="+mj-ea"/>
                <a:cs typeface="+mj-cs"/>
              </a:rPr>
              <a:t>Generic Math Support</a:t>
            </a:r>
            <a:endParaRPr lang="en-BE" sz="4400" dirty="0">
              <a:latin typeface="+mj-lt"/>
              <a:ea typeface="+mj-ea"/>
              <a:cs typeface="+mj-cs"/>
            </a:endParaRPr>
          </a:p>
        </p:txBody>
      </p:sp>
      <p:sp>
        <p:nvSpPr>
          <p:cNvPr id="4" name="Arrow: Bent-Up 3">
            <a:extLst>
              <a:ext uri="{FF2B5EF4-FFF2-40B4-BE49-F238E27FC236}">
                <a16:creationId xmlns:a16="http://schemas.microsoft.com/office/drawing/2014/main" id="{4EF5C9AB-1A51-06C8-55F2-95660D933997}"/>
              </a:ext>
            </a:extLst>
          </p:cNvPr>
          <p:cNvSpPr/>
          <p:nvPr/>
        </p:nvSpPr>
        <p:spPr>
          <a:xfrm rot="5400000">
            <a:off x="2096868" y="636462"/>
            <a:ext cx="733804" cy="835153"/>
          </a:xfrm>
          <a:prstGeom prst="bentUpArrow">
            <a:avLst>
              <a:gd name="adj1" fmla="val 8141"/>
              <a:gd name="adj2" fmla="val 12356"/>
              <a:gd name="adj3" fmla="val 3132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E0BFCEA-C4D8-C49C-3957-ACF76ABEA114}"/>
              </a:ext>
            </a:extLst>
          </p:cNvPr>
          <p:cNvSpPr txBox="1"/>
          <p:nvPr/>
        </p:nvSpPr>
        <p:spPr>
          <a:xfrm>
            <a:off x="2912254" y="1107287"/>
            <a:ext cx="5613460" cy="400110"/>
          </a:xfrm>
          <a:prstGeom prst="rect">
            <a:avLst/>
          </a:prstGeom>
          <a:noFill/>
        </p:spPr>
        <p:txBody>
          <a:bodyPr wrap="none" rtlCol="0">
            <a:spAutoFit/>
          </a:bodyPr>
          <a:lstStyle/>
          <a:p>
            <a:r>
              <a:rPr lang="en-US" sz="2000" dirty="0"/>
              <a:t>Generic </a:t>
            </a:r>
            <a:r>
              <a:rPr lang="en-US" sz="2000" b="1" dirty="0">
                <a:solidFill>
                  <a:srgbClr val="0000FF"/>
                </a:solidFill>
                <a:latin typeface="Consolas" panose="020B0609020204030204" pitchFamily="49" charset="0"/>
              </a:rPr>
              <a:t>interface</a:t>
            </a:r>
            <a:r>
              <a:rPr lang="en-US" sz="2000" dirty="0"/>
              <a:t> + default </a:t>
            </a:r>
            <a:r>
              <a:rPr lang="en-US" sz="2000" b="1" dirty="0">
                <a:solidFill>
                  <a:srgbClr val="0000FF"/>
                </a:solidFill>
                <a:latin typeface="Consolas" panose="020B0609020204030204" pitchFamily="49" charset="0"/>
              </a:rPr>
              <a:t>interface</a:t>
            </a:r>
            <a:r>
              <a:rPr lang="en-US" sz="2000" dirty="0"/>
              <a:t> methods</a:t>
            </a:r>
            <a:endParaRPr lang="en-BE" sz="2000" dirty="0"/>
          </a:p>
        </p:txBody>
      </p:sp>
      <p:sp>
        <p:nvSpPr>
          <p:cNvPr id="6" name="TextBox 5">
            <a:extLst>
              <a:ext uri="{FF2B5EF4-FFF2-40B4-BE49-F238E27FC236}">
                <a16:creationId xmlns:a16="http://schemas.microsoft.com/office/drawing/2014/main" id="{85A33C60-B961-DCCC-8784-196C52BFACA5}"/>
              </a:ext>
            </a:extLst>
          </p:cNvPr>
          <p:cNvSpPr txBox="1"/>
          <p:nvPr/>
        </p:nvSpPr>
        <p:spPr>
          <a:xfrm>
            <a:off x="2083678" y="994766"/>
            <a:ext cx="593432" cy="369332"/>
          </a:xfrm>
          <a:prstGeom prst="rect">
            <a:avLst/>
          </a:prstGeom>
          <a:noFill/>
        </p:spPr>
        <p:txBody>
          <a:bodyPr wrap="none" rtlCol="0">
            <a:spAutoFit/>
          </a:bodyPr>
          <a:lstStyle/>
          <a:p>
            <a:r>
              <a:rPr lang="en-US" dirty="0">
                <a:solidFill>
                  <a:schemeClr val="bg1">
                    <a:lumMod val="85000"/>
                  </a:schemeClr>
                </a:solidFill>
              </a:rPr>
              <a:t>C# 8</a:t>
            </a:r>
            <a:endParaRPr lang="en-BE" dirty="0">
              <a:solidFill>
                <a:schemeClr val="bg1">
                  <a:lumMod val="85000"/>
                </a:schemeClr>
              </a:solidFill>
            </a:endParaRPr>
          </a:p>
        </p:txBody>
      </p:sp>
      <p:sp>
        <p:nvSpPr>
          <p:cNvPr id="8" name="TextBox 7">
            <a:extLst>
              <a:ext uri="{FF2B5EF4-FFF2-40B4-BE49-F238E27FC236}">
                <a16:creationId xmlns:a16="http://schemas.microsoft.com/office/drawing/2014/main" id="{D8F26F6F-1C8B-B707-6DDB-55A983950550}"/>
              </a:ext>
            </a:extLst>
          </p:cNvPr>
          <p:cNvSpPr txBox="1"/>
          <p:nvPr/>
        </p:nvSpPr>
        <p:spPr>
          <a:xfrm>
            <a:off x="2046192" y="1644607"/>
            <a:ext cx="9847585" cy="2585323"/>
          </a:xfrm>
          <a:prstGeom prst="rect">
            <a:avLst/>
          </a:prstGeom>
          <a:noFill/>
          <a:ln>
            <a:solidFill>
              <a:schemeClr val="bg1">
                <a:lumMod val="95000"/>
              </a:schemeClr>
            </a:solidFill>
          </a:ln>
        </p:spPr>
        <p:txBody>
          <a:bodyPr wrap="square">
            <a:spAutoFit/>
          </a:bodyPr>
          <a:lstStyle/>
          <a:p>
            <a:r>
              <a:rPr lang="en-US" sz="1800" dirty="0">
                <a:solidFill>
                  <a:srgbClr val="0000FF"/>
                </a:solidFill>
                <a:latin typeface="Cascadia Mono" panose="020B0609020000020004" pitchFamily="49" charset="0"/>
              </a:rPr>
              <a:t>interface</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IKillable</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IsDeath</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BE" sz="1800" dirty="0">
                <a:solidFill>
                  <a:srgbClr val="000000"/>
                </a:solidFill>
                <a:latin typeface="Cascadia Mono" panose="020B0609020000020004" pitchFamily="49" charset="0"/>
              </a:rPr>
              <a:t>}</a:t>
            </a:r>
          </a:p>
          <a:p>
            <a:endParaRPr lang="en-BE"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interface</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ILicenseToKill</a:t>
            </a:r>
            <a:r>
              <a:rPr lang="en-US" sz="1800" dirty="0">
                <a:solidFill>
                  <a:srgbClr val="000000"/>
                </a:solidFill>
                <a:latin typeface="Cascadia Mono" panose="020B0609020000020004" pitchFamily="49" charset="0"/>
              </a:rPr>
              <a:t>&lt;</a:t>
            </a:r>
            <a:r>
              <a:rPr lang="en-US" sz="1800" dirty="0">
                <a:solidFill>
                  <a:srgbClr val="2B91AF"/>
                </a:solidFill>
                <a:latin typeface="Cascadia Mono" panose="020B0609020000020004" pitchFamily="49" charset="0"/>
              </a:rPr>
              <a:t>T</a:t>
            </a:r>
            <a:r>
              <a:rPr lang="en-US" sz="1800" dirty="0">
                <a:solidFill>
                  <a:srgbClr val="000000"/>
                </a:solidFill>
                <a:latin typeface="Cascadia Mono" panose="020B0609020000020004" pitchFamily="49" charset="0"/>
              </a:rPr>
              <a:t>&gt; </a:t>
            </a:r>
            <a:r>
              <a:rPr lang="en-US" sz="1800" dirty="0">
                <a:solidFill>
                  <a:srgbClr val="0000FF"/>
                </a:solidFill>
                <a:latin typeface="Cascadia Mono" panose="020B0609020000020004" pitchFamily="49" charset="0"/>
              </a:rPr>
              <a:t>where</a:t>
            </a:r>
            <a:r>
              <a:rPr lang="en-US" sz="1800" dirty="0">
                <a:solidFill>
                  <a:srgbClr val="000000"/>
                </a:solidFill>
                <a:latin typeface="Cascadia Mono" panose="020B0609020000020004" pitchFamily="49" charset="0"/>
              </a:rPr>
              <a:t> T : </a:t>
            </a:r>
            <a:r>
              <a:rPr lang="en-US" sz="1800" dirty="0" err="1">
                <a:solidFill>
                  <a:srgbClr val="000000"/>
                </a:solidFill>
                <a:latin typeface="Cascadia Mono" panose="020B0609020000020004" pitchFamily="49" charset="0"/>
              </a:rPr>
              <a:t>IKillable</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Kill(T </a:t>
            </a:r>
            <a:r>
              <a:rPr lang="en-US" sz="1800" dirty="0" err="1">
                <a:solidFill>
                  <a:srgbClr val="000000"/>
                </a:solidFill>
                <a:latin typeface="Cascadia Mono" panose="020B0609020000020004" pitchFamily="49" charset="0"/>
              </a:rPr>
              <a:t>killableObject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killableObject.IsDeath</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p>
          <a:p>
            <a:r>
              <a:rPr lang="en-BE" sz="1800" dirty="0">
                <a:solidFill>
                  <a:srgbClr val="000000"/>
                </a:solidFill>
                <a:latin typeface="Cascadia Mono" panose="020B0609020000020004" pitchFamily="49" charset="0"/>
              </a:rPr>
              <a:t>    }</a:t>
            </a:r>
          </a:p>
          <a:p>
            <a:r>
              <a:rPr lang="en-BE" sz="1800" dirty="0">
                <a:solidFill>
                  <a:srgbClr val="000000"/>
                </a:solidFill>
                <a:latin typeface="Cascadia Mono" panose="020B0609020000020004" pitchFamily="49" charset="0"/>
              </a:rPr>
              <a:t>}</a:t>
            </a:r>
            <a:endParaRPr lang="en-BE" dirty="0"/>
          </a:p>
        </p:txBody>
      </p:sp>
    </p:spTree>
    <p:extLst>
      <p:ext uri="{BB962C8B-B14F-4D97-AF65-F5344CB8AC3E}">
        <p14:creationId xmlns:p14="http://schemas.microsoft.com/office/powerpoint/2010/main" val="400052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B3E1-54F6-A824-F406-C1FC652BE000}"/>
              </a:ext>
            </a:extLst>
          </p:cNvPr>
          <p:cNvSpPr>
            <a:spLocks noGrp="1"/>
          </p:cNvSpPr>
          <p:nvPr>
            <p:ph type="title"/>
          </p:nvPr>
        </p:nvSpPr>
        <p:spPr/>
        <p:txBody>
          <a:bodyPr/>
          <a:lstStyle/>
          <a:p>
            <a:r>
              <a:rPr lang="en-US" dirty="0"/>
              <a:t>Generic Math Support</a:t>
            </a:r>
            <a:endParaRPr lang="en-BE" dirty="0"/>
          </a:p>
        </p:txBody>
      </p:sp>
      <p:sp>
        <p:nvSpPr>
          <p:cNvPr id="5" name="TextBox 4">
            <a:extLst>
              <a:ext uri="{FF2B5EF4-FFF2-40B4-BE49-F238E27FC236}">
                <a16:creationId xmlns:a16="http://schemas.microsoft.com/office/drawing/2014/main" id="{80A86DC6-D3FA-F8FB-8224-0FAC6E710A6B}"/>
              </a:ext>
            </a:extLst>
          </p:cNvPr>
          <p:cNvSpPr txBox="1"/>
          <p:nvPr/>
        </p:nvSpPr>
        <p:spPr>
          <a:xfrm>
            <a:off x="292946" y="1144323"/>
            <a:ext cx="5667587" cy="1938992"/>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Sum(</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a,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b)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 </a:t>
            </a:r>
            <a:endParaRPr lang="en-BE" sz="2400" dirty="0"/>
          </a:p>
        </p:txBody>
      </p:sp>
    </p:spTree>
    <p:extLst>
      <p:ext uri="{BB962C8B-B14F-4D97-AF65-F5344CB8AC3E}">
        <p14:creationId xmlns:p14="http://schemas.microsoft.com/office/powerpoint/2010/main" val="1956943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B3E1-54F6-A824-F406-C1FC652BE000}"/>
              </a:ext>
            </a:extLst>
          </p:cNvPr>
          <p:cNvSpPr>
            <a:spLocks noGrp="1"/>
          </p:cNvSpPr>
          <p:nvPr>
            <p:ph type="title"/>
          </p:nvPr>
        </p:nvSpPr>
        <p:spPr/>
        <p:txBody>
          <a:bodyPr/>
          <a:lstStyle/>
          <a:p>
            <a:r>
              <a:rPr lang="en-US" dirty="0"/>
              <a:t>Generic Math Support</a:t>
            </a:r>
            <a:endParaRPr lang="en-BE" dirty="0"/>
          </a:p>
        </p:txBody>
      </p:sp>
      <p:sp>
        <p:nvSpPr>
          <p:cNvPr id="5" name="TextBox 4">
            <a:extLst>
              <a:ext uri="{FF2B5EF4-FFF2-40B4-BE49-F238E27FC236}">
                <a16:creationId xmlns:a16="http://schemas.microsoft.com/office/drawing/2014/main" id="{80A86DC6-D3FA-F8FB-8224-0FAC6E710A6B}"/>
              </a:ext>
            </a:extLst>
          </p:cNvPr>
          <p:cNvSpPr txBox="1"/>
          <p:nvPr/>
        </p:nvSpPr>
        <p:spPr>
          <a:xfrm>
            <a:off x="292946" y="1144323"/>
            <a:ext cx="5667587" cy="1938992"/>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Sum(</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a,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b)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 </a:t>
            </a:r>
            <a:endParaRPr lang="en-BE" sz="2400" dirty="0"/>
          </a:p>
        </p:txBody>
      </p:sp>
      <p:sp>
        <p:nvSpPr>
          <p:cNvPr id="7" name="TextBox 6">
            <a:extLst>
              <a:ext uri="{FF2B5EF4-FFF2-40B4-BE49-F238E27FC236}">
                <a16:creationId xmlns:a16="http://schemas.microsoft.com/office/drawing/2014/main" id="{6CB0CCC3-EDD0-7B15-3BCA-6DDC8D234BE8}"/>
              </a:ext>
            </a:extLst>
          </p:cNvPr>
          <p:cNvSpPr txBox="1"/>
          <p:nvPr/>
        </p:nvSpPr>
        <p:spPr>
          <a:xfrm>
            <a:off x="6741159" y="2001250"/>
            <a:ext cx="4644814"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a:t>
            </a:r>
            <a:endParaRPr lang="en-BE" sz="2400" dirty="0"/>
          </a:p>
        </p:txBody>
      </p:sp>
      <p:sp>
        <p:nvSpPr>
          <p:cNvPr id="8" name="Arrow: Right 7">
            <a:extLst>
              <a:ext uri="{FF2B5EF4-FFF2-40B4-BE49-F238E27FC236}">
                <a16:creationId xmlns:a16="http://schemas.microsoft.com/office/drawing/2014/main" id="{10A089D2-5C89-FBFD-5CD5-B1C424C3B844}"/>
              </a:ext>
            </a:extLst>
          </p:cNvPr>
          <p:cNvSpPr/>
          <p:nvPr/>
        </p:nvSpPr>
        <p:spPr>
          <a:xfrm>
            <a:off x="6273799" y="2113819"/>
            <a:ext cx="345440" cy="2365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632233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B3E1-54F6-A824-F406-C1FC652BE000}"/>
              </a:ext>
            </a:extLst>
          </p:cNvPr>
          <p:cNvSpPr>
            <a:spLocks noGrp="1"/>
          </p:cNvSpPr>
          <p:nvPr>
            <p:ph type="title"/>
          </p:nvPr>
        </p:nvSpPr>
        <p:spPr/>
        <p:txBody>
          <a:bodyPr/>
          <a:lstStyle/>
          <a:p>
            <a:r>
              <a:rPr lang="en-US" dirty="0"/>
              <a:t>Generic Math Support</a:t>
            </a:r>
            <a:endParaRPr lang="en-BE" dirty="0"/>
          </a:p>
        </p:txBody>
      </p:sp>
      <p:sp>
        <p:nvSpPr>
          <p:cNvPr id="5" name="TextBox 4">
            <a:extLst>
              <a:ext uri="{FF2B5EF4-FFF2-40B4-BE49-F238E27FC236}">
                <a16:creationId xmlns:a16="http://schemas.microsoft.com/office/drawing/2014/main" id="{80A86DC6-D3FA-F8FB-8224-0FAC6E710A6B}"/>
              </a:ext>
            </a:extLst>
          </p:cNvPr>
          <p:cNvSpPr txBox="1"/>
          <p:nvPr/>
        </p:nvSpPr>
        <p:spPr>
          <a:xfrm>
            <a:off x="292946" y="1144323"/>
            <a:ext cx="5667587" cy="1938992"/>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Sum(</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a,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b)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 </a:t>
            </a:r>
            <a:endParaRPr lang="en-BE" sz="2400" dirty="0"/>
          </a:p>
        </p:txBody>
      </p:sp>
      <p:sp>
        <p:nvSpPr>
          <p:cNvPr id="7" name="TextBox 6">
            <a:extLst>
              <a:ext uri="{FF2B5EF4-FFF2-40B4-BE49-F238E27FC236}">
                <a16:creationId xmlns:a16="http://schemas.microsoft.com/office/drawing/2014/main" id="{6CB0CCC3-EDD0-7B15-3BCA-6DDC8D234BE8}"/>
              </a:ext>
            </a:extLst>
          </p:cNvPr>
          <p:cNvSpPr txBox="1"/>
          <p:nvPr/>
        </p:nvSpPr>
        <p:spPr>
          <a:xfrm>
            <a:off x="6741159" y="2001250"/>
            <a:ext cx="4644814"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a:t>
            </a:r>
            <a:endParaRPr lang="en-BE" sz="2400" dirty="0"/>
          </a:p>
        </p:txBody>
      </p:sp>
      <p:sp>
        <p:nvSpPr>
          <p:cNvPr id="8" name="Arrow: Right 7">
            <a:extLst>
              <a:ext uri="{FF2B5EF4-FFF2-40B4-BE49-F238E27FC236}">
                <a16:creationId xmlns:a16="http://schemas.microsoft.com/office/drawing/2014/main" id="{10A089D2-5C89-FBFD-5CD5-B1C424C3B844}"/>
              </a:ext>
            </a:extLst>
          </p:cNvPr>
          <p:cNvSpPr/>
          <p:nvPr/>
        </p:nvSpPr>
        <p:spPr>
          <a:xfrm>
            <a:off x="6273799" y="2113819"/>
            <a:ext cx="345440" cy="2365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F8ED125E-1253-C1CD-8129-B558B428883D}"/>
              </a:ext>
            </a:extLst>
          </p:cNvPr>
          <p:cNvSpPr txBox="1"/>
          <p:nvPr/>
        </p:nvSpPr>
        <p:spPr>
          <a:xfrm>
            <a:off x="6741159" y="2566824"/>
            <a:ext cx="4956388"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3.4);</a:t>
            </a:r>
            <a:endParaRPr lang="en-BE" sz="2400" dirty="0"/>
          </a:p>
        </p:txBody>
      </p:sp>
      <p:sp>
        <p:nvSpPr>
          <p:cNvPr id="10" name="Arrow: Right 9">
            <a:extLst>
              <a:ext uri="{FF2B5EF4-FFF2-40B4-BE49-F238E27FC236}">
                <a16:creationId xmlns:a16="http://schemas.microsoft.com/office/drawing/2014/main" id="{FBE2712B-C42E-E07A-32BF-9FA41E394B38}"/>
              </a:ext>
            </a:extLst>
          </p:cNvPr>
          <p:cNvSpPr/>
          <p:nvPr/>
        </p:nvSpPr>
        <p:spPr>
          <a:xfrm>
            <a:off x="6273799" y="2679393"/>
            <a:ext cx="345440" cy="236528"/>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0315306-606E-229E-E70C-E35CFAEB1619}"/>
              </a:ext>
            </a:extLst>
          </p:cNvPr>
          <p:cNvSpPr txBox="1"/>
          <p:nvPr/>
        </p:nvSpPr>
        <p:spPr>
          <a:xfrm>
            <a:off x="292946" y="3630491"/>
            <a:ext cx="5667587" cy="2308324"/>
          </a:xfrm>
          <a:prstGeom prst="rect">
            <a:avLst/>
          </a:prstGeom>
          <a:noFill/>
          <a:ln>
            <a:solidFill>
              <a:schemeClr val="bg1">
                <a:lumMod val="85000"/>
              </a:schemeClr>
            </a:solidFill>
          </a:ln>
        </p:spPr>
        <p:txBody>
          <a:bodyPr wrap="square">
            <a:spAutoFit/>
          </a:bodyPr>
          <a:lstStyle/>
          <a:p>
            <a:r>
              <a:rPr lang="fr-FR" sz="2400" dirty="0" err="1">
                <a:solidFill>
                  <a:srgbClr val="0000FF"/>
                </a:solidFill>
                <a:latin typeface="Cascadia Mono" panose="020B0609020000020004" pitchFamily="49" charset="0"/>
              </a:rPr>
              <a:t>int</a:t>
            </a:r>
            <a:r>
              <a:rPr lang="fr-FR" sz="2400" dirty="0">
                <a:solidFill>
                  <a:srgbClr val="000000"/>
                </a:solidFill>
                <a:latin typeface="Cascadia Mono" panose="020B0609020000020004" pitchFamily="49" charset="0"/>
              </a:rPr>
              <a:t> </a:t>
            </a:r>
            <a:r>
              <a:rPr lang="fr-FR" sz="2400" dirty="0" err="1">
                <a:solidFill>
                  <a:srgbClr val="000000"/>
                </a:solidFill>
                <a:latin typeface="Cascadia Mono" panose="020B0609020000020004" pitchFamily="49" charset="0"/>
              </a:rPr>
              <a:t>Add</a:t>
            </a:r>
            <a:r>
              <a:rPr lang="fr-FR" sz="2400" dirty="0">
                <a:solidFill>
                  <a:srgbClr val="000000"/>
                </a:solidFill>
                <a:latin typeface="Cascadia Mono" panose="020B0609020000020004" pitchFamily="49" charset="0"/>
              </a:rPr>
              <a:t>&lt;</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&gt;(T a, T b) </a:t>
            </a:r>
          </a:p>
          <a:p>
            <a:r>
              <a:rPr lang="en-BE"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a:t>
            </a:r>
            <a:endParaRPr lang="en-BE" sz="2400" dirty="0"/>
          </a:p>
        </p:txBody>
      </p:sp>
    </p:spTree>
    <p:extLst>
      <p:ext uri="{BB962C8B-B14F-4D97-AF65-F5344CB8AC3E}">
        <p14:creationId xmlns:p14="http://schemas.microsoft.com/office/powerpoint/2010/main" val="1867246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B3E1-54F6-A824-F406-C1FC652BE000}"/>
              </a:ext>
            </a:extLst>
          </p:cNvPr>
          <p:cNvSpPr>
            <a:spLocks noGrp="1"/>
          </p:cNvSpPr>
          <p:nvPr>
            <p:ph type="title"/>
          </p:nvPr>
        </p:nvSpPr>
        <p:spPr/>
        <p:txBody>
          <a:bodyPr/>
          <a:lstStyle/>
          <a:p>
            <a:r>
              <a:rPr lang="en-US" dirty="0"/>
              <a:t>Generic Math Support</a:t>
            </a:r>
            <a:endParaRPr lang="en-BE" dirty="0"/>
          </a:p>
        </p:txBody>
      </p:sp>
      <p:sp>
        <p:nvSpPr>
          <p:cNvPr id="5" name="TextBox 4">
            <a:extLst>
              <a:ext uri="{FF2B5EF4-FFF2-40B4-BE49-F238E27FC236}">
                <a16:creationId xmlns:a16="http://schemas.microsoft.com/office/drawing/2014/main" id="{80A86DC6-D3FA-F8FB-8224-0FAC6E710A6B}"/>
              </a:ext>
            </a:extLst>
          </p:cNvPr>
          <p:cNvSpPr txBox="1"/>
          <p:nvPr/>
        </p:nvSpPr>
        <p:spPr>
          <a:xfrm>
            <a:off x="292946" y="1144323"/>
            <a:ext cx="5667587" cy="1938992"/>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Sum(</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a,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b)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 </a:t>
            </a:r>
            <a:endParaRPr lang="en-BE" sz="2400" dirty="0"/>
          </a:p>
        </p:txBody>
      </p:sp>
      <p:sp>
        <p:nvSpPr>
          <p:cNvPr id="7" name="TextBox 6">
            <a:extLst>
              <a:ext uri="{FF2B5EF4-FFF2-40B4-BE49-F238E27FC236}">
                <a16:creationId xmlns:a16="http://schemas.microsoft.com/office/drawing/2014/main" id="{6CB0CCC3-EDD0-7B15-3BCA-6DDC8D234BE8}"/>
              </a:ext>
            </a:extLst>
          </p:cNvPr>
          <p:cNvSpPr txBox="1"/>
          <p:nvPr/>
        </p:nvSpPr>
        <p:spPr>
          <a:xfrm>
            <a:off x="6741159" y="2001250"/>
            <a:ext cx="4644814"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a:t>
            </a:r>
            <a:endParaRPr lang="en-BE" sz="2400" dirty="0"/>
          </a:p>
        </p:txBody>
      </p:sp>
      <p:sp>
        <p:nvSpPr>
          <p:cNvPr id="8" name="Arrow: Right 7">
            <a:extLst>
              <a:ext uri="{FF2B5EF4-FFF2-40B4-BE49-F238E27FC236}">
                <a16:creationId xmlns:a16="http://schemas.microsoft.com/office/drawing/2014/main" id="{10A089D2-5C89-FBFD-5CD5-B1C424C3B844}"/>
              </a:ext>
            </a:extLst>
          </p:cNvPr>
          <p:cNvSpPr/>
          <p:nvPr/>
        </p:nvSpPr>
        <p:spPr>
          <a:xfrm>
            <a:off x="6273799" y="2113819"/>
            <a:ext cx="345440" cy="2365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F8ED125E-1253-C1CD-8129-B558B428883D}"/>
              </a:ext>
            </a:extLst>
          </p:cNvPr>
          <p:cNvSpPr txBox="1"/>
          <p:nvPr/>
        </p:nvSpPr>
        <p:spPr>
          <a:xfrm>
            <a:off x="6741159" y="2566824"/>
            <a:ext cx="4956388"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3.4);</a:t>
            </a:r>
            <a:endParaRPr lang="en-BE" sz="2400" dirty="0"/>
          </a:p>
        </p:txBody>
      </p:sp>
      <p:sp>
        <p:nvSpPr>
          <p:cNvPr id="10" name="Arrow: Right 9">
            <a:extLst>
              <a:ext uri="{FF2B5EF4-FFF2-40B4-BE49-F238E27FC236}">
                <a16:creationId xmlns:a16="http://schemas.microsoft.com/office/drawing/2014/main" id="{FBE2712B-C42E-E07A-32BF-9FA41E394B38}"/>
              </a:ext>
            </a:extLst>
          </p:cNvPr>
          <p:cNvSpPr/>
          <p:nvPr/>
        </p:nvSpPr>
        <p:spPr>
          <a:xfrm>
            <a:off x="6273799" y="2679393"/>
            <a:ext cx="345440" cy="236528"/>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0315306-606E-229E-E70C-E35CFAEB1619}"/>
              </a:ext>
            </a:extLst>
          </p:cNvPr>
          <p:cNvSpPr txBox="1"/>
          <p:nvPr/>
        </p:nvSpPr>
        <p:spPr>
          <a:xfrm>
            <a:off x="292946" y="3630491"/>
            <a:ext cx="5667587" cy="2308324"/>
          </a:xfrm>
          <a:prstGeom prst="rect">
            <a:avLst/>
          </a:prstGeom>
          <a:noFill/>
          <a:ln>
            <a:solidFill>
              <a:schemeClr val="bg1">
                <a:lumMod val="85000"/>
              </a:schemeClr>
            </a:solidFill>
          </a:ln>
        </p:spPr>
        <p:txBody>
          <a:bodyPr wrap="square">
            <a:spAutoFit/>
          </a:bodyPr>
          <a:lstStyle/>
          <a:p>
            <a:r>
              <a:rPr lang="fr-FR" sz="2400" dirty="0" err="1">
                <a:solidFill>
                  <a:srgbClr val="0000FF"/>
                </a:solidFill>
                <a:latin typeface="Cascadia Mono" panose="020B0609020000020004" pitchFamily="49" charset="0"/>
              </a:rPr>
              <a:t>int</a:t>
            </a:r>
            <a:r>
              <a:rPr lang="fr-FR" sz="2400" dirty="0">
                <a:solidFill>
                  <a:srgbClr val="000000"/>
                </a:solidFill>
                <a:latin typeface="Cascadia Mono" panose="020B0609020000020004" pitchFamily="49" charset="0"/>
              </a:rPr>
              <a:t> </a:t>
            </a:r>
            <a:r>
              <a:rPr lang="fr-FR" sz="2400" dirty="0" err="1">
                <a:solidFill>
                  <a:srgbClr val="000000"/>
                </a:solidFill>
                <a:latin typeface="Cascadia Mono" panose="020B0609020000020004" pitchFamily="49" charset="0"/>
              </a:rPr>
              <a:t>Add</a:t>
            </a:r>
            <a:r>
              <a:rPr lang="fr-FR" sz="2400" dirty="0">
                <a:solidFill>
                  <a:srgbClr val="000000"/>
                </a:solidFill>
                <a:latin typeface="Cascadia Mono" panose="020B0609020000020004" pitchFamily="49" charset="0"/>
              </a:rPr>
              <a:t>&lt;</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&gt;(T a, T b) </a:t>
            </a:r>
          </a:p>
          <a:p>
            <a:r>
              <a:rPr lang="en-BE"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a:t>
            </a:r>
            <a:endParaRPr lang="en-BE" sz="2400" dirty="0"/>
          </a:p>
        </p:txBody>
      </p:sp>
      <p:pic>
        <p:nvPicPr>
          <p:cNvPr id="13" name="Picture 12">
            <a:extLst>
              <a:ext uri="{FF2B5EF4-FFF2-40B4-BE49-F238E27FC236}">
                <a16:creationId xmlns:a16="http://schemas.microsoft.com/office/drawing/2014/main" id="{736449A0-1550-FCBC-197B-21A5AA539142}"/>
              </a:ext>
            </a:extLst>
          </p:cNvPr>
          <p:cNvPicPr>
            <a:picLocks noChangeAspect="1"/>
          </p:cNvPicPr>
          <p:nvPr/>
        </p:nvPicPr>
        <p:blipFill>
          <a:blip r:embed="rId2"/>
          <a:stretch>
            <a:fillRect/>
          </a:stretch>
        </p:blipFill>
        <p:spPr>
          <a:xfrm>
            <a:off x="6241625" y="4359701"/>
            <a:ext cx="3793518" cy="929024"/>
          </a:xfrm>
          <a:prstGeom prst="rect">
            <a:avLst/>
          </a:prstGeom>
        </p:spPr>
      </p:pic>
      <p:cxnSp>
        <p:nvCxnSpPr>
          <p:cNvPr id="15" name="Straight Connector 14">
            <a:extLst>
              <a:ext uri="{FF2B5EF4-FFF2-40B4-BE49-F238E27FC236}">
                <a16:creationId xmlns:a16="http://schemas.microsoft.com/office/drawing/2014/main" id="{C56E5EEF-EA7E-2B08-C42F-1B1AEFC701F3}"/>
              </a:ext>
            </a:extLst>
          </p:cNvPr>
          <p:cNvCxnSpPr/>
          <p:nvPr/>
        </p:nvCxnSpPr>
        <p:spPr>
          <a:xfrm>
            <a:off x="2716107" y="5154507"/>
            <a:ext cx="90762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742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B3E1-54F6-A824-F406-C1FC652BE000}"/>
              </a:ext>
            </a:extLst>
          </p:cNvPr>
          <p:cNvSpPr>
            <a:spLocks noGrp="1"/>
          </p:cNvSpPr>
          <p:nvPr>
            <p:ph type="title"/>
          </p:nvPr>
        </p:nvSpPr>
        <p:spPr/>
        <p:txBody>
          <a:bodyPr/>
          <a:lstStyle/>
          <a:p>
            <a:r>
              <a:rPr lang="en-US" dirty="0"/>
              <a:t>Generic Math Support</a:t>
            </a:r>
            <a:endParaRPr lang="en-BE" dirty="0"/>
          </a:p>
        </p:txBody>
      </p:sp>
      <p:sp>
        <p:nvSpPr>
          <p:cNvPr id="5" name="TextBox 4">
            <a:extLst>
              <a:ext uri="{FF2B5EF4-FFF2-40B4-BE49-F238E27FC236}">
                <a16:creationId xmlns:a16="http://schemas.microsoft.com/office/drawing/2014/main" id="{80A86DC6-D3FA-F8FB-8224-0FAC6E710A6B}"/>
              </a:ext>
            </a:extLst>
          </p:cNvPr>
          <p:cNvSpPr txBox="1"/>
          <p:nvPr/>
        </p:nvSpPr>
        <p:spPr>
          <a:xfrm>
            <a:off x="292946" y="1144323"/>
            <a:ext cx="5667587" cy="1938992"/>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Sum(</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a,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b)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 </a:t>
            </a:r>
            <a:endParaRPr lang="en-BE" sz="2400" dirty="0"/>
          </a:p>
        </p:txBody>
      </p:sp>
      <p:sp>
        <p:nvSpPr>
          <p:cNvPr id="7" name="TextBox 6">
            <a:extLst>
              <a:ext uri="{FF2B5EF4-FFF2-40B4-BE49-F238E27FC236}">
                <a16:creationId xmlns:a16="http://schemas.microsoft.com/office/drawing/2014/main" id="{6CB0CCC3-EDD0-7B15-3BCA-6DDC8D234BE8}"/>
              </a:ext>
            </a:extLst>
          </p:cNvPr>
          <p:cNvSpPr txBox="1"/>
          <p:nvPr/>
        </p:nvSpPr>
        <p:spPr>
          <a:xfrm>
            <a:off x="6741159" y="2001250"/>
            <a:ext cx="4644814"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a:t>
            </a:r>
            <a:endParaRPr lang="en-BE" sz="2400" dirty="0"/>
          </a:p>
        </p:txBody>
      </p:sp>
      <p:sp>
        <p:nvSpPr>
          <p:cNvPr id="8" name="Arrow: Right 7">
            <a:extLst>
              <a:ext uri="{FF2B5EF4-FFF2-40B4-BE49-F238E27FC236}">
                <a16:creationId xmlns:a16="http://schemas.microsoft.com/office/drawing/2014/main" id="{10A089D2-5C89-FBFD-5CD5-B1C424C3B844}"/>
              </a:ext>
            </a:extLst>
          </p:cNvPr>
          <p:cNvSpPr/>
          <p:nvPr/>
        </p:nvSpPr>
        <p:spPr>
          <a:xfrm>
            <a:off x="6273799" y="2113819"/>
            <a:ext cx="345440" cy="2365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F8ED125E-1253-C1CD-8129-B558B428883D}"/>
              </a:ext>
            </a:extLst>
          </p:cNvPr>
          <p:cNvSpPr txBox="1"/>
          <p:nvPr/>
        </p:nvSpPr>
        <p:spPr>
          <a:xfrm>
            <a:off x="6741159" y="2566824"/>
            <a:ext cx="4956388"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3.4);</a:t>
            </a:r>
            <a:endParaRPr lang="en-BE" sz="2400" dirty="0"/>
          </a:p>
        </p:txBody>
      </p:sp>
      <p:sp>
        <p:nvSpPr>
          <p:cNvPr id="10" name="Arrow: Right 9">
            <a:extLst>
              <a:ext uri="{FF2B5EF4-FFF2-40B4-BE49-F238E27FC236}">
                <a16:creationId xmlns:a16="http://schemas.microsoft.com/office/drawing/2014/main" id="{FBE2712B-C42E-E07A-32BF-9FA41E394B38}"/>
              </a:ext>
            </a:extLst>
          </p:cNvPr>
          <p:cNvSpPr/>
          <p:nvPr/>
        </p:nvSpPr>
        <p:spPr>
          <a:xfrm>
            <a:off x="6273799" y="2679393"/>
            <a:ext cx="345440" cy="236528"/>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0315306-606E-229E-E70C-E35CFAEB1619}"/>
              </a:ext>
            </a:extLst>
          </p:cNvPr>
          <p:cNvSpPr txBox="1"/>
          <p:nvPr/>
        </p:nvSpPr>
        <p:spPr>
          <a:xfrm>
            <a:off x="292946" y="3630491"/>
            <a:ext cx="5667587" cy="2308324"/>
          </a:xfrm>
          <a:prstGeom prst="rect">
            <a:avLst/>
          </a:prstGeom>
          <a:noFill/>
          <a:ln>
            <a:solidFill>
              <a:schemeClr val="bg1">
                <a:lumMod val="85000"/>
              </a:schemeClr>
            </a:solidFill>
          </a:ln>
        </p:spPr>
        <p:txBody>
          <a:bodyPr wrap="square">
            <a:spAutoFit/>
          </a:bodyPr>
          <a:lstStyle/>
          <a:p>
            <a:r>
              <a:rPr lang="fr-FR" sz="2400" dirty="0" err="1">
                <a:solidFill>
                  <a:srgbClr val="0000FF"/>
                </a:solidFill>
                <a:latin typeface="Cascadia Mono" panose="020B0609020000020004" pitchFamily="49" charset="0"/>
              </a:rPr>
              <a:t>int</a:t>
            </a:r>
            <a:r>
              <a:rPr lang="fr-FR" sz="2400" dirty="0">
                <a:solidFill>
                  <a:srgbClr val="000000"/>
                </a:solidFill>
                <a:latin typeface="Cascadia Mono" panose="020B0609020000020004" pitchFamily="49" charset="0"/>
              </a:rPr>
              <a:t> </a:t>
            </a:r>
            <a:r>
              <a:rPr lang="fr-FR" sz="2400" dirty="0" err="1">
                <a:solidFill>
                  <a:srgbClr val="000000"/>
                </a:solidFill>
                <a:latin typeface="Cascadia Mono" panose="020B0609020000020004" pitchFamily="49" charset="0"/>
              </a:rPr>
              <a:t>Add</a:t>
            </a:r>
            <a:r>
              <a:rPr lang="fr-FR" sz="2400" dirty="0">
                <a:solidFill>
                  <a:srgbClr val="000000"/>
                </a:solidFill>
                <a:latin typeface="Cascadia Mono" panose="020B0609020000020004" pitchFamily="49" charset="0"/>
              </a:rPr>
              <a:t>&lt;</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&gt;(T a, T b) </a:t>
            </a:r>
          </a:p>
          <a:p>
            <a:r>
              <a:rPr lang="en-BE"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a:t>
            </a:r>
            <a:endParaRPr lang="en-BE" sz="2400" dirty="0"/>
          </a:p>
        </p:txBody>
      </p:sp>
      <p:pic>
        <p:nvPicPr>
          <p:cNvPr id="13" name="Picture 12">
            <a:extLst>
              <a:ext uri="{FF2B5EF4-FFF2-40B4-BE49-F238E27FC236}">
                <a16:creationId xmlns:a16="http://schemas.microsoft.com/office/drawing/2014/main" id="{736449A0-1550-FCBC-197B-21A5AA539142}"/>
              </a:ext>
            </a:extLst>
          </p:cNvPr>
          <p:cNvPicPr>
            <a:picLocks noChangeAspect="1"/>
          </p:cNvPicPr>
          <p:nvPr/>
        </p:nvPicPr>
        <p:blipFill>
          <a:blip r:embed="rId2"/>
          <a:stretch>
            <a:fillRect/>
          </a:stretch>
        </p:blipFill>
        <p:spPr>
          <a:xfrm>
            <a:off x="6241625" y="4359701"/>
            <a:ext cx="3793518" cy="929024"/>
          </a:xfrm>
          <a:prstGeom prst="rect">
            <a:avLst/>
          </a:prstGeom>
        </p:spPr>
      </p:pic>
      <p:cxnSp>
        <p:nvCxnSpPr>
          <p:cNvPr id="15" name="Straight Connector 14">
            <a:extLst>
              <a:ext uri="{FF2B5EF4-FFF2-40B4-BE49-F238E27FC236}">
                <a16:creationId xmlns:a16="http://schemas.microsoft.com/office/drawing/2014/main" id="{C56E5EEF-EA7E-2B08-C42F-1B1AEFC701F3}"/>
              </a:ext>
            </a:extLst>
          </p:cNvPr>
          <p:cNvCxnSpPr/>
          <p:nvPr/>
        </p:nvCxnSpPr>
        <p:spPr>
          <a:xfrm>
            <a:off x="2716107" y="5154507"/>
            <a:ext cx="90762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6252866-4E98-6100-0CF2-63DD4B45BE9B}"/>
              </a:ext>
            </a:extLst>
          </p:cNvPr>
          <p:cNvSpPr/>
          <p:nvPr/>
        </p:nvSpPr>
        <p:spPr>
          <a:xfrm>
            <a:off x="292946" y="3718560"/>
            <a:ext cx="723054" cy="3115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049815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B3E1-54F6-A824-F406-C1FC652BE000}"/>
              </a:ext>
            </a:extLst>
          </p:cNvPr>
          <p:cNvSpPr>
            <a:spLocks noGrp="1"/>
          </p:cNvSpPr>
          <p:nvPr>
            <p:ph type="title"/>
          </p:nvPr>
        </p:nvSpPr>
        <p:spPr/>
        <p:txBody>
          <a:bodyPr/>
          <a:lstStyle/>
          <a:p>
            <a:r>
              <a:rPr lang="en-US" dirty="0"/>
              <a:t>Generic Math Support</a:t>
            </a:r>
            <a:endParaRPr lang="en-BE" dirty="0"/>
          </a:p>
        </p:txBody>
      </p:sp>
      <p:sp>
        <p:nvSpPr>
          <p:cNvPr id="5" name="TextBox 4">
            <a:extLst>
              <a:ext uri="{FF2B5EF4-FFF2-40B4-BE49-F238E27FC236}">
                <a16:creationId xmlns:a16="http://schemas.microsoft.com/office/drawing/2014/main" id="{80A86DC6-D3FA-F8FB-8224-0FAC6E710A6B}"/>
              </a:ext>
            </a:extLst>
          </p:cNvPr>
          <p:cNvSpPr txBox="1"/>
          <p:nvPr/>
        </p:nvSpPr>
        <p:spPr>
          <a:xfrm>
            <a:off x="292946" y="1144323"/>
            <a:ext cx="5667587" cy="1938992"/>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Sum(</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a,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b)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 </a:t>
            </a:r>
            <a:endParaRPr lang="en-BE" sz="2400" dirty="0"/>
          </a:p>
        </p:txBody>
      </p:sp>
      <p:sp>
        <p:nvSpPr>
          <p:cNvPr id="7" name="TextBox 6">
            <a:extLst>
              <a:ext uri="{FF2B5EF4-FFF2-40B4-BE49-F238E27FC236}">
                <a16:creationId xmlns:a16="http://schemas.microsoft.com/office/drawing/2014/main" id="{6CB0CCC3-EDD0-7B15-3BCA-6DDC8D234BE8}"/>
              </a:ext>
            </a:extLst>
          </p:cNvPr>
          <p:cNvSpPr txBox="1"/>
          <p:nvPr/>
        </p:nvSpPr>
        <p:spPr>
          <a:xfrm>
            <a:off x="6741159" y="2001250"/>
            <a:ext cx="4644814"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a:t>
            </a:r>
            <a:endParaRPr lang="en-BE" sz="2400" dirty="0"/>
          </a:p>
        </p:txBody>
      </p:sp>
      <p:sp>
        <p:nvSpPr>
          <p:cNvPr id="8" name="Arrow: Right 7">
            <a:extLst>
              <a:ext uri="{FF2B5EF4-FFF2-40B4-BE49-F238E27FC236}">
                <a16:creationId xmlns:a16="http://schemas.microsoft.com/office/drawing/2014/main" id="{10A089D2-5C89-FBFD-5CD5-B1C424C3B844}"/>
              </a:ext>
            </a:extLst>
          </p:cNvPr>
          <p:cNvSpPr/>
          <p:nvPr/>
        </p:nvSpPr>
        <p:spPr>
          <a:xfrm>
            <a:off x="6273799" y="2113819"/>
            <a:ext cx="345440" cy="2365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F8ED125E-1253-C1CD-8129-B558B428883D}"/>
              </a:ext>
            </a:extLst>
          </p:cNvPr>
          <p:cNvSpPr txBox="1"/>
          <p:nvPr/>
        </p:nvSpPr>
        <p:spPr>
          <a:xfrm>
            <a:off x="6741159" y="2566824"/>
            <a:ext cx="4956388"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3.4);</a:t>
            </a:r>
            <a:endParaRPr lang="en-BE" sz="2400" dirty="0"/>
          </a:p>
        </p:txBody>
      </p:sp>
      <p:sp>
        <p:nvSpPr>
          <p:cNvPr id="10" name="Arrow: Right 9">
            <a:extLst>
              <a:ext uri="{FF2B5EF4-FFF2-40B4-BE49-F238E27FC236}">
                <a16:creationId xmlns:a16="http://schemas.microsoft.com/office/drawing/2014/main" id="{FBE2712B-C42E-E07A-32BF-9FA41E394B38}"/>
              </a:ext>
            </a:extLst>
          </p:cNvPr>
          <p:cNvSpPr/>
          <p:nvPr/>
        </p:nvSpPr>
        <p:spPr>
          <a:xfrm>
            <a:off x="6273799" y="2679393"/>
            <a:ext cx="345440" cy="236528"/>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0315306-606E-229E-E70C-E35CFAEB1619}"/>
              </a:ext>
            </a:extLst>
          </p:cNvPr>
          <p:cNvSpPr txBox="1"/>
          <p:nvPr/>
        </p:nvSpPr>
        <p:spPr>
          <a:xfrm>
            <a:off x="292946" y="3630491"/>
            <a:ext cx="5667587" cy="2308324"/>
          </a:xfrm>
          <a:prstGeom prst="rect">
            <a:avLst/>
          </a:prstGeom>
          <a:noFill/>
          <a:ln>
            <a:solidFill>
              <a:schemeClr val="bg1">
                <a:lumMod val="85000"/>
              </a:schemeClr>
            </a:solidFill>
          </a:ln>
        </p:spPr>
        <p:txBody>
          <a:bodyPr wrap="square">
            <a:spAutoFit/>
          </a:bodyPr>
          <a:lstStyle/>
          <a:p>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 </a:t>
            </a:r>
            <a:r>
              <a:rPr lang="fr-FR" sz="2400" dirty="0" err="1">
                <a:solidFill>
                  <a:srgbClr val="000000"/>
                </a:solidFill>
                <a:latin typeface="Cascadia Mono" panose="020B0609020000020004" pitchFamily="49" charset="0"/>
              </a:rPr>
              <a:t>Add</a:t>
            </a:r>
            <a:r>
              <a:rPr lang="fr-FR" sz="2400" dirty="0">
                <a:solidFill>
                  <a:srgbClr val="000000"/>
                </a:solidFill>
                <a:latin typeface="Cascadia Mono" panose="020B0609020000020004" pitchFamily="49" charset="0"/>
              </a:rPr>
              <a:t>&lt;</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&gt;(</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 a, </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 b) </a:t>
            </a:r>
          </a:p>
          <a:p>
            <a:r>
              <a:rPr lang="en-BE"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a:t>
            </a:r>
            <a:endParaRPr lang="en-BE" sz="2400" dirty="0"/>
          </a:p>
        </p:txBody>
      </p:sp>
      <p:pic>
        <p:nvPicPr>
          <p:cNvPr id="13" name="Picture 12">
            <a:extLst>
              <a:ext uri="{FF2B5EF4-FFF2-40B4-BE49-F238E27FC236}">
                <a16:creationId xmlns:a16="http://schemas.microsoft.com/office/drawing/2014/main" id="{736449A0-1550-FCBC-197B-21A5AA539142}"/>
              </a:ext>
            </a:extLst>
          </p:cNvPr>
          <p:cNvPicPr>
            <a:picLocks noChangeAspect="1"/>
          </p:cNvPicPr>
          <p:nvPr/>
        </p:nvPicPr>
        <p:blipFill>
          <a:blip r:embed="rId2"/>
          <a:stretch>
            <a:fillRect/>
          </a:stretch>
        </p:blipFill>
        <p:spPr>
          <a:xfrm>
            <a:off x="6241625" y="4359701"/>
            <a:ext cx="3793518" cy="929024"/>
          </a:xfrm>
          <a:prstGeom prst="rect">
            <a:avLst/>
          </a:prstGeom>
        </p:spPr>
      </p:pic>
      <p:cxnSp>
        <p:nvCxnSpPr>
          <p:cNvPr id="15" name="Straight Connector 14">
            <a:extLst>
              <a:ext uri="{FF2B5EF4-FFF2-40B4-BE49-F238E27FC236}">
                <a16:creationId xmlns:a16="http://schemas.microsoft.com/office/drawing/2014/main" id="{C56E5EEF-EA7E-2B08-C42F-1B1AEFC701F3}"/>
              </a:ext>
            </a:extLst>
          </p:cNvPr>
          <p:cNvCxnSpPr/>
          <p:nvPr/>
        </p:nvCxnSpPr>
        <p:spPr>
          <a:xfrm>
            <a:off x="2716107" y="5154507"/>
            <a:ext cx="90762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01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B3E1-54F6-A824-F406-C1FC652BE000}"/>
              </a:ext>
            </a:extLst>
          </p:cNvPr>
          <p:cNvSpPr>
            <a:spLocks noGrp="1"/>
          </p:cNvSpPr>
          <p:nvPr>
            <p:ph type="title"/>
          </p:nvPr>
        </p:nvSpPr>
        <p:spPr/>
        <p:txBody>
          <a:bodyPr>
            <a:normAutofit/>
          </a:bodyPr>
          <a:lstStyle/>
          <a:p>
            <a:r>
              <a:rPr lang="en-US" dirty="0"/>
              <a:t>Generic Math Support</a:t>
            </a:r>
            <a:endParaRPr lang="en-BE" dirty="0"/>
          </a:p>
        </p:txBody>
      </p:sp>
      <p:sp>
        <p:nvSpPr>
          <p:cNvPr id="5" name="TextBox 4">
            <a:extLst>
              <a:ext uri="{FF2B5EF4-FFF2-40B4-BE49-F238E27FC236}">
                <a16:creationId xmlns:a16="http://schemas.microsoft.com/office/drawing/2014/main" id="{80A86DC6-D3FA-F8FB-8224-0FAC6E710A6B}"/>
              </a:ext>
            </a:extLst>
          </p:cNvPr>
          <p:cNvSpPr txBox="1"/>
          <p:nvPr/>
        </p:nvSpPr>
        <p:spPr>
          <a:xfrm>
            <a:off x="292946" y="1144323"/>
            <a:ext cx="5667587" cy="1938992"/>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Sum(</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a,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b)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 </a:t>
            </a:r>
            <a:endParaRPr lang="en-BE" sz="2400" dirty="0"/>
          </a:p>
        </p:txBody>
      </p:sp>
      <p:sp>
        <p:nvSpPr>
          <p:cNvPr id="7" name="TextBox 6">
            <a:extLst>
              <a:ext uri="{FF2B5EF4-FFF2-40B4-BE49-F238E27FC236}">
                <a16:creationId xmlns:a16="http://schemas.microsoft.com/office/drawing/2014/main" id="{6CB0CCC3-EDD0-7B15-3BCA-6DDC8D234BE8}"/>
              </a:ext>
            </a:extLst>
          </p:cNvPr>
          <p:cNvSpPr txBox="1"/>
          <p:nvPr/>
        </p:nvSpPr>
        <p:spPr>
          <a:xfrm>
            <a:off x="6741159" y="2001250"/>
            <a:ext cx="4644814"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a:t>
            </a:r>
            <a:endParaRPr lang="en-BE" sz="2400" dirty="0"/>
          </a:p>
        </p:txBody>
      </p:sp>
      <p:sp>
        <p:nvSpPr>
          <p:cNvPr id="8" name="Arrow: Right 7">
            <a:extLst>
              <a:ext uri="{FF2B5EF4-FFF2-40B4-BE49-F238E27FC236}">
                <a16:creationId xmlns:a16="http://schemas.microsoft.com/office/drawing/2014/main" id="{10A089D2-5C89-FBFD-5CD5-B1C424C3B844}"/>
              </a:ext>
            </a:extLst>
          </p:cNvPr>
          <p:cNvSpPr/>
          <p:nvPr/>
        </p:nvSpPr>
        <p:spPr>
          <a:xfrm>
            <a:off x="6273799" y="2113819"/>
            <a:ext cx="345440" cy="2365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F8ED125E-1253-C1CD-8129-B558B428883D}"/>
              </a:ext>
            </a:extLst>
          </p:cNvPr>
          <p:cNvSpPr txBox="1"/>
          <p:nvPr/>
        </p:nvSpPr>
        <p:spPr>
          <a:xfrm>
            <a:off x="6741159" y="2566824"/>
            <a:ext cx="4956388" cy="461665"/>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result = Sum(2, 3.4);</a:t>
            </a:r>
            <a:endParaRPr lang="en-BE" sz="2400" dirty="0"/>
          </a:p>
        </p:txBody>
      </p:sp>
      <p:sp>
        <p:nvSpPr>
          <p:cNvPr id="10" name="Arrow: Right 9">
            <a:extLst>
              <a:ext uri="{FF2B5EF4-FFF2-40B4-BE49-F238E27FC236}">
                <a16:creationId xmlns:a16="http://schemas.microsoft.com/office/drawing/2014/main" id="{FBE2712B-C42E-E07A-32BF-9FA41E394B38}"/>
              </a:ext>
            </a:extLst>
          </p:cNvPr>
          <p:cNvSpPr/>
          <p:nvPr/>
        </p:nvSpPr>
        <p:spPr>
          <a:xfrm>
            <a:off x="6273799" y="2679393"/>
            <a:ext cx="345440" cy="236528"/>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B8A81743-B187-A50D-DAC0-42A67DF0736D}"/>
              </a:ext>
            </a:extLst>
          </p:cNvPr>
          <p:cNvSpPr txBox="1"/>
          <p:nvPr/>
        </p:nvSpPr>
        <p:spPr>
          <a:xfrm>
            <a:off x="176282" y="3410371"/>
            <a:ext cx="7558865" cy="3046988"/>
          </a:xfrm>
          <a:prstGeom prst="rect">
            <a:avLst/>
          </a:prstGeom>
          <a:noFill/>
          <a:ln>
            <a:solidFill>
              <a:schemeClr val="bg1">
                <a:lumMod val="85000"/>
              </a:schemeClr>
            </a:solidFill>
          </a:ln>
        </p:spPr>
        <p:txBody>
          <a:bodyPr wrap="square">
            <a:spAutoFit/>
          </a:bodyPr>
          <a:lstStyle/>
          <a:p>
            <a:r>
              <a:rPr lang="en-US" sz="2400" dirty="0">
                <a:solidFill>
                  <a:srgbClr val="0000FF"/>
                </a:solidFill>
                <a:latin typeface="Cascadia Mono" panose="020B0609020000020004" pitchFamily="49" charset="0"/>
              </a:rPr>
              <a:t>using</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System.Numerics</a:t>
            </a:r>
            <a:r>
              <a:rPr lang="en-US" sz="2400" dirty="0">
                <a:solidFill>
                  <a:srgbClr val="000000"/>
                </a:solidFill>
                <a:latin typeface="Cascadia Mono" panose="020B0609020000020004" pitchFamily="49" charset="0"/>
              </a:rPr>
              <a:t>;</a:t>
            </a:r>
          </a:p>
          <a:p>
            <a:endParaRPr lang="en-US" sz="2400" dirty="0">
              <a:solidFill>
                <a:srgbClr val="000000"/>
              </a:solidFill>
              <a:latin typeface="Cascadia Mono" panose="020B0609020000020004" pitchFamily="49" charset="0"/>
            </a:endParaRPr>
          </a:p>
          <a:p>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 </a:t>
            </a:r>
            <a:r>
              <a:rPr lang="fr-FR" sz="2400" dirty="0" err="1">
                <a:solidFill>
                  <a:srgbClr val="000000"/>
                </a:solidFill>
                <a:latin typeface="Cascadia Mono" panose="020B0609020000020004" pitchFamily="49" charset="0"/>
              </a:rPr>
              <a:t>Add</a:t>
            </a:r>
            <a:r>
              <a:rPr lang="fr-FR" sz="2400" dirty="0">
                <a:solidFill>
                  <a:srgbClr val="000000"/>
                </a:solidFill>
                <a:latin typeface="Cascadia Mono" panose="020B0609020000020004" pitchFamily="49" charset="0"/>
              </a:rPr>
              <a:t>&lt;</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&gt;(</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 a, </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 b) </a:t>
            </a:r>
            <a:r>
              <a:rPr lang="fr-FR" sz="2400" dirty="0" err="1">
                <a:solidFill>
                  <a:srgbClr val="000000"/>
                </a:solidFill>
                <a:latin typeface="Cascadia Mono" panose="020B0609020000020004" pitchFamily="49" charset="0"/>
              </a:rPr>
              <a:t>where</a:t>
            </a:r>
            <a:r>
              <a:rPr lang="fr-FR" sz="2400" dirty="0">
                <a:solidFill>
                  <a:srgbClr val="000000"/>
                </a:solidFill>
                <a:latin typeface="Cascadia Mono" panose="020B0609020000020004" pitchFamily="49" charset="0"/>
              </a:rPr>
              <a:t> </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 : </a:t>
            </a:r>
            <a:r>
              <a:rPr lang="fr-FR" sz="2400" dirty="0" err="1">
                <a:solidFill>
                  <a:srgbClr val="000000"/>
                </a:solidFill>
                <a:latin typeface="Cascadia Mono" panose="020B0609020000020004" pitchFamily="49" charset="0"/>
              </a:rPr>
              <a:t>INumber</a:t>
            </a:r>
            <a:r>
              <a:rPr lang="fr-FR" sz="2400" dirty="0">
                <a:solidFill>
                  <a:srgbClr val="000000"/>
                </a:solidFill>
                <a:latin typeface="Cascadia Mono" panose="020B0609020000020004" pitchFamily="49" charset="0"/>
              </a:rPr>
              <a:t>&lt;</a:t>
            </a:r>
            <a:r>
              <a:rPr lang="fr-FR" sz="2400" dirty="0">
                <a:solidFill>
                  <a:srgbClr val="2B91AF"/>
                </a:solidFill>
                <a:latin typeface="Cascadia Mono" panose="020B0609020000020004" pitchFamily="49" charset="0"/>
              </a:rPr>
              <a:t>T</a:t>
            </a:r>
            <a:r>
              <a:rPr lang="fr-FR" sz="2400" dirty="0">
                <a:solidFill>
                  <a:srgbClr val="000000"/>
                </a:solidFill>
                <a:latin typeface="Cascadia Mono" panose="020B0609020000020004" pitchFamily="49" charset="0"/>
              </a:rPr>
              <a:t>&gt; </a:t>
            </a:r>
          </a:p>
          <a:p>
            <a:r>
              <a:rPr lang="en-BE"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a:t>
            </a:r>
            <a:r>
              <a:rPr lang="en-US" sz="2400" dirty="0">
                <a:solidFill>
                  <a:srgbClr val="000000"/>
                </a:solidFill>
                <a:latin typeface="Cascadia Mono" panose="020B0609020000020004" pitchFamily="49" charset="0"/>
              </a:rPr>
              <a:t> result = 0;</a:t>
            </a:r>
          </a:p>
          <a:p>
            <a:r>
              <a:rPr lang="en-US" sz="2400" dirty="0">
                <a:solidFill>
                  <a:srgbClr val="000000"/>
                </a:solidFill>
                <a:latin typeface="Cascadia Mono" panose="020B0609020000020004" pitchFamily="49" charset="0"/>
              </a:rPr>
              <a:t>    result = a + b;</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result;</a:t>
            </a:r>
          </a:p>
          <a:p>
            <a:r>
              <a:rPr lang="en-BE" sz="2400" dirty="0">
                <a:solidFill>
                  <a:srgbClr val="000000"/>
                </a:solidFill>
                <a:latin typeface="Cascadia Mono" panose="020B0609020000020004" pitchFamily="49" charset="0"/>
              </a:rPr>
              <a:t>}</a:t>
            </a:r>
            <a:endParaRPr lang="en-BE" sz="2400" dirty="0"/>
          </a:p>
        </p:txBody>
      </p:sp>
    </p:spTree>
    <p:extLst>
      <p:ext uri="{BB962C8B-B14F-4D97-AF65-F5344CB8AC3E}">
        <p14:creationId xmlns:p14="http://schemas.microsoft.com/office/powerpoint/2010/main" val="3448673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rk with Baby PNG Clip Art Image​ | Gallery Yopriceville - High-Quality  Free Images and Transparent PNG Clipart">
            <a:extLst>
              <a:ext uri="{FF2B5EF4-FFF2-40B4-BE49-F238E27FC236}">
                <a16:creationId xmlns:a16="http://schemas.microsoft.com/office/drawing/2014/main" id="{0655342E-6D2C-97DA-8143-76C7282F1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26607">
            <a:off x="8952132" y="335853"/>
            <a:ext cx="2832845" cy="2288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 | Free. Cross-platform. Open Source.">
            <a:extLst>
              <a:ext uri="{FF2B5EF4-FFF2-40B4-BE49-F238E27FC236}">
                <a16:creationId xmlns:a16="http://schemas.microsoft.com/office/drawing/2014/main" id="{7779B657-5CBA-47BC-5BB3-B55E37CE0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576" y="2248085"/>
            <a:ext cx="1044575" cy="10445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C87930E-66BE-4527-66B6-70F7865B17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9412" y="3490913"/>
            <a:ext cx="1088739" cy="1169987"/>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BE66416B-7FC8-18DA-C9A5-21352A2B841E}"/>
              </a:ext>
            </a:extLst>
          </p:cNvPr>
          <p:cNvSpPr/>
          <p:nvPr/>
        </p:nvSpPr>
        <p:spPr>
          <a:xfrm>
            <a:off x="4025900" y="2152650"/>
            <a:ext cx="381000" cy="2603500"/>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ln w="76200">
                <a:solidFill>
                  <a:schemeClr val="tx1"/>
                </a:solidFill>
              </a:ln>
            </a:endParaRPr>
          </a:p>
        </p:txBody>
      </p:sp>
      <p:sp>
        <p:nvSpPr>
          <p:cNvPr id="5" name="TextBox 4">
            <a:extLst>
              <a:ext uri="{FF2B5EF4-FFF2-40B4-BE49-F238E27FC236}">
                <a16:creationId xmlns:a16="http://schemas.microsoft.com/office/drawing/2014/main" id="{7D7E6601-68BC-602C-C6C7-2EF9FE28F068}"/>
              </a:ext>
            </a:extLst>
          </p:cNvPr>
          <p:cNvSpPr txBox="1"/>
          <p:nvPr/>
        </p:nvSpPr>
        <p:spPr>
          <a:xfrm>
            <a:off x="4543589" y="2967335"/>
            <a:ext cx="6399381" cy="923330"/>
          </a:xfrm>
          <a:prstGeom prst="rect">
            <a:avLst/>
          </a:prstGeom>
          <a:noFill/>
        </p:spPr>
        <p:txBody>
          <a:bodyPr wrap="none" rtlCol="0">
            <a:spAutoFit/>
          </a:bodyPr>
          <a:lstStyle/>
          <a:p>
            <a:r>
              <a:rPr lang="fr-BE" sz="5400" dirty="0"/>
              <a:t> </a:t>
            </a:r>
            <a:r>
              <a:rPr lang="fr-BE" sz="5400" dirty="0">
                <a:latin typeface="Segoe UI Emoji" panose="020B0502040204020203" pitchFamily="34" charset="0"/>
                <a:ea typeface="Segoe UI Emoji" panose="020B0502040204020203" pitchFamily="34" charset="0"/>
              </a:rPr>
              <a:t>⏰</a:t>
            </a:r>
            <a:r>
              <a:rPr lang="fr-BE" sz="5400" dirty="0"/>
              <a:t> 8 </a:t>
            </a:r>
            <a:r>
              <a:rPr lang="fr-BE" sz="5400" dirty="0" err="1"/>
              <a:t>november</a:t>
            </a:r>
            <a:r>
              <a:rPr lang="fr-BE" sz="5400" dirty="0"/>
              <a:t> 2022</a:t>
            </a:r>
            <a:endParaRPr lang="en-BE" sz="5400" dirty="0"/>
          </a:p>
        </p:txBody>
      </p:sp>
    </p:spTree>
    <p:extLst>
      <p:ext uri="{BB962C8B-B14F-4D97-AF65-F5344CB8AC3E}">
        <p14:creationId xmlns:p14="http://schemas.microsoft.com/office/powerpoint/2010/main" val="3851817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5F36-D6F1-ADAA-2A68-EAE5C628F831}"/>
              </a:ext>
            </a:extLst>
          </p:cNvPr>
          <p:cNvSpPr>
            <a:spLocks noGrp="1"/>
          </p:cNvSpPr>
          <p:nvPr>
            <p:ph type="title"/>
          </p:nvPr>
        </p:nvSpPr>
        <p:spPr/>
        <p:txBody>
          <a:bodyPr/>
          <a:lstStyle/>
          <a:p>
            <a:r>
              <a:rPr lang="en-US" dirty="0"/>
              <a:t>Generic Math Support: </a:t>
            </a:r>
            <a:r>
              <a:rPr lang="en-US" dirty="0" err="1"/>
              <a:t>INumber</a:t>
            </a:r>
            <a:endParaRPr lang="en-BE" dirty="0"/>
          </a:p>
        </p:txBody>
      </p:sp>
      <p:sp>
        <p:nvSpPr>
          <p:cNvPr id="5" name="TextBox 4">
            <a:extLst>
              <a:ext uri="{FF2B5EF4-FFF2-40B4-BE49-F238E27FC236}">
                <a16:creationId xmlns:a16="http://schemas.microsoft.com/office/drawing/2014/main" id="{C42ED96E-8DC4-CAFE-ED20-BF9A103074A7}"/>
              </a:ext>
            </a:extLst>
          </p:cNvPr>
          <p:cNvSpPr txBox="1"/>
          <p:nvPr/>
        </p:nvSpPr>
        <p:spPr>
          <a:xfrm>
            <a:off x="367452" y="942539"/>
            <a:ext cx="11357187" cy="2031325"/>
          </a:xfrm>
          <a:prstGeom prst="rect">
            <a:avLst/>
          </a:prstGeom>
          <a:noFill/>
          <a:ln>
            <a:solidFill>
              <a:schemeClr val="bg1">
                <a:lumMod val="8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interface</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INumber</a:t>
            </a:r>
            <a:r>
              <a:rPr lang="en-US" sz="1800" dirty="0">
                <a:solidFill>
                  <a:srgbClr val="000000"/>
                </a:solidFill>
                <a:latin typeface="Cascadia Mono" panose="020B0609020000020004" pitchFamily="49" charset="0"/>
              </a:rPr>
              <a:t>&lt;</a:t>
            </a:r>
            <a:r>
              <a:rPr lang="en-US" sz="1800" dirty="0" err="1">
                <a:solidFill>
                  <a:srgbClr val="2B91AF"/>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IComparable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IComparable</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IComparisonOperators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IModulusOperators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INumberBase</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where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INumber</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endParaRPr lang="en-BE" dirty="0"/>
          </a:p>
        </p:txBody>
      </p:sp>
      <p:sp>
        <p:nvSpPr>
          <p:cNvPr id="7" name="TextBox 6">
            <a:extLst>
              <a:ext uri="{FF2B5EF4-FFF2-40B4-BE49-F238E27FC236}">
                <a16:creationId xmlns:a16="http://schemas.microsoft.com/office/drawing/2014/main" id="{5C7715DC-ED7F-DF52-F638-CF904C3C2B62}"/>
              </a:ext>
            </a:extLst>
          </p:cNvPr>
          <p:cNvSpPr txBox="1"/>
          <p:nvPr/>
        </p:nvSpPr>
        <p:spPr>
          <a:xfrm>
            <a:off x="367452" y="3032972"/>
            <a:ext cx="11357187" cy="4524315"/>
          </a:xfrm>
          <a:prstGeom prst="rect">
            <a:avLst/>
          </a:prstGeom>
          <a:noFill/>
          <a:ln>
            <a:solidFill>
              <a:schemeClr val="bg1">
                <a:lumMod val="8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interface</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INumberBase</a:t>
            </a:r>
            <a:r>
              <a:rPr lang="en-US" sz="1800" dirty="0">
                <a:solidFill>
                  <a:srgbClr val="000000"/>
                </a:solidFill>
                <a:latin typeface="Cascadia Mono" panose="020B0609020000020004" pitchFamily="49" charset="0"/>
              </a:rPr>
              <a:t>&lt;</a:t>
            </a:r>
            <a:r>
              <a:rPr lang="en-US" sz="1800" dirty="0" err="1">
                <a:solidFill>
                  <a:srgbClr val="2B91AF"/>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IAdditionOperators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IAdditiveIdentity</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IDecrementOperators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IDivisionOperators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IEquatable</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IEqualityOperators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IIncrementOperators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IMultiplicativeIdentity</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IMultiplyOperators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ISpanFormattable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ISpanParsable</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ISubtractionOperators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IUnaryPlusOperators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IUnaryNegationOperators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where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INumberBase</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&gt;?</a:t>
            </a:r>
            <a:endParaRPr lang="en-BE" dirty="0"/>
          </a:p>
        </p:txBody>
      </p:sp>
    </p:spTree>
    <p:extLst>
      <p:ext uri="{BB962C8B-B14F-4D97-AF65-F5344CB8AC3E}">
        <p14:creationId xmlns:p14="http://schemas.microsoft.com/office/powerpoint/2010/main" val="1281149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5F36-D6F1-ADAA-2A68-EAE5C628F831}"/>
              </a:ext>
            </a:extLst>
          </p:cNvPr>
          <p:cNvSpPr>
            <a:spLocks noGrp="1"/>
          </p:cNvSpPr>
          <p:nvPr>
            <p:ph type="title"/>
          </p:nvPr>
        </p:nvSpPr>
        <p:spPr/>
        <p:txBody>
          <a:bodyPr/>
          <a:lstStyle/>
          <a:p>
            <a:r>
              <a:rPr lang="en-US" dirty="0"/>
              <a:t>Generic Math Support: </a:t>
            </a:r>
            <a:r>
              <a:rPr lang="en-US" dirty="0" err="1"/>
              <a:t>INumber</a:t>
            </a:r>
            <a:endParaRPr lang="en-BE" dirty="0"/>
          </a:p>
        </p:txBody>
      </p:sp>
      <p:sp>
        <p:nvSpPr>
          <p:cNvPr id="4" name="TextBox 3">
            <a:extLst>
              <a:ext uri="{FF2B5EF4-FFF2-40B4-BE49-F238E27FC236}">
                <a16:creationId xmlns:a16="http://schemas.microsoft.com/office/drawing/2014/main" id="{DB85CBB4-7433-296E-78FB-83CE21B689B9}"/>
              </a:ext>
            </a:extLst>
          </p:cNvPr>
          <p:cNvSpPr txBox="1"/>
          <p:nvPr/>
        </p:nvSpPr>
        <p:spPr>
          <a:xfrm>
            <a:off x="236561" y="910800"/>
            <a:ext cx="25666700" cy="5632311"/>
          </a:xfrm>
          <a:prstGeom prst="rect">
            <a:avLst/>
          </a:prstGeom>
          <a:noFill/>
          <a:ln>
            <a:solidFill>
              <a:schemeClr val="bg1">
                <a:lumMod val="85000"/>
              </a:schemeClr>
            </a:solidFill>
          </a:ln>
        </p:spPr>
        <p:txBody>
          <a:bodyPr wrap="square">
            <a:spAutoFit/>
          </a:bodyPr>
          <a:lstStyle/>
          <a:p>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&lt;summary&gt;</a:t>
            </a:r>
            <a:r>
              <a:rPr lang="en-US" sz="1800" dirty="0">
                <a:solidFill>
                  <a:srgbClr val="008000"/>
                </a:solidFill>
                <a:latin typeface="Cascadia Mono" panose="020B0609020000020004" pitchFamily="49" charset="0"/>
              </a:rPr>
              <a:t>Defines a mechanism for computing the sum of two values.</a:t>
            </a:r>
            <a:r>
              <a:rPr lang="en-US" sz="1800" dirty="0">
                <a:solidFill>
                  <a:srgbClr val="808080"/>
                </a:solidFill>
                <a:latin typeface="Cascadia Mono" panose="020B0609020000020004" pitchFamily="49" charset="0"/>
              </a:rPr>
              <a:t>&lt;/summary&gt;</a:t>
            </a:r>
          </a:p>
          <a:p>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err="1">
                <a:solidFill>
                  <a:srgbClr val="000000"/>
                </a:solidFill>
                <a:latin typeface="Cascadia Mono" panose="020B0609020000020004" pitchFamily="49" charset="0"/>
              </a:rPr>
              <a:t>TSelf</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The type that implements this interface.</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a:t>
            </a:r>
            <a:r>
              <a:rPr lang="en-US" sz="1800" dirty="0">
                <a:solidFill>
                  <a:srgbClr val="808080"/>
                </a:solidFill>
                <a:latin typeface="Cascadia Mono" panose="020B0609020000020004" pitchFamily="49" charset="0"/>
              </a:rPr>
              <a:t>&gt;</a:t>
            </a:r>
          </a:p>
          <a:p>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err="1">
                <a:solidFill>
                  <a:srgbClr val="000000"/>
                </a:solidFill>
                <a:latin typeface="Cascadia Mono" panose="020B0609020000020004" pitchFamily="49" charset="0"/>
              </a:rPr>
              <a:t>TOther</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The type that will be added to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err="1">
                <a:solidFill>
                  <a:srgbClr val="000000"/>
                </a:solidFill>
                <a:latin typeface="Cascadia Mono" panose="020B0609020000020004" pitchFamily="49" charset="0"/>
              </a:rPr>
              <a:t>TSelf</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a:t>
            </a:r>
            <a:r>
              <a:rPr lang="en-US" sz="1800" dirty="0">
                <a:solidFill>
                  <a:srgbClr val="808080"/>
                </a:solidFill>
                <a:latin typeface="Cascadia Mono" panose="020B0609020000020004" pitchFamily="49" charset="0"/>
              </a:rPr>
              <a:t>&gt;</a:t>
            </a:r>
          </a:p>
          <a:p>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err="1">
                <a:solidFill>
                  <a:srgbClr val="000000"/>
                </a:solidFill>
                <a:latin typeface="Cascadia Mono" panose="020B0609020000020004" pitchFamily="49" charset="0"/>
              </a:rPr>
              <a:t>TResult</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The type that contains the sum of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err="1">
                <a:solidFill>
                  <a:srgbClr val="000000"/>
                </a:solidFill>
                <a:latin typeface="Cascadia Mono" panose="020B0609020000020004" pitchFamily="49" charset="0"/>
              </a:rPr>
              <a:t>TSelf</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 and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err="1">
                <a:solidFill>
                  <a:srgbClr val="000000"/>
                </a:solidFill>
                <a:latin typeface="Cascadia Mono" panose="020B0609020000020004" pitchFamily="49" charset="0"/>
              </a:rPr>
              <a:t>TOther</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a:t>
            </a:r>
            <a:r>
              <a:rPr lang="en-US" sz="1800" dirty="0">
                <a:solidFill>
                  <a:srgbClr val="808080"/>
                </a:solidFill>
                <a:latin typeface="Cascadia Mono" panose="020B0609020000020004" pitchFamily="49" charset="0"/>
              </a:rPr>
              <a:t>&gt;</a:t>
            </a: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interface</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IAdditionOperators</a:t>
            </a:r>
            <a:r>
              <a:rPr lang="en-US" sz="1800" dirty="0">
                <a:solidFill>
                  <a:srgbClr val="000000"/>
                </a:solidFill>
                <a:latin typeface="Cascadia Mono" panose="020B0609020000020004" pitchFamily="49" charset="0"/>
              </a:rPr>
              <a:t>&lt;</a:t>
            </a:r>
            <a:r>
              <a:rPr lang="en-US" sz="1800" dirty="0" err="1">
                <a:solidFill>
                  <a:srgbClr val="2B91AF"/>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TOther</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TResult</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where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IAdditionOperators</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TOther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TResult</a:t>
            </a:r>
            <a:r>
              <a:rPr lang="en-US" sz="1800" dirty="0">
                <a:solidFill>
                  <a:srgbClr val="000000"/>
                </a:solidFill>
                <a:latin typeface="Cascadia Mono" panose="020B0609020000020004" pitchFamily="49" charset="0"/>
              </a:rPr>
              <a:t>&gt;?</a:t>
            </a:r>
          </a:p>
          <a:p>
            <a:r>
              <a:rPr lang="en-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&lt;summary&gt;</a:t>
            </a:r>
            <a:r>
              <a:rPr lang="en-US" sz="1800" dirty="0">
                <a:solidFill>
                  <a:srgbClr val="008000"/>
                </a:solidFill>
                <a:latin typeface="Cascadia Mono" panose="020B0609020000020004" pitchFamily="49" charset="0"/>
              </a:rPr>
              <a:t>Adds two values together to compute their sum.</a:t>
            </a:r>
            <a:r>
              <a:rPr lang="en-US" sz="1800" dirty="0">
                <a:solidFill>
                  <a:srgbClr val="808080"/>
                </a:solidFill>
                <a:latin typeface="Cascadia Mono" panose="020B0609020000020004" pitchFamily="49" charset="0"/>
              </a:rPr>
              <a:t>&lt;/summary&gt;</a:t>
            </a:r>
          </a:p>
          <a:p>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&lt;param</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left</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The value to which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right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 is added.</a:t>
            </a:r>
            <a:r>
              <a:rPr lang="en-US" sz="1800" dirty="0">
                <a:solidFill>
                  <a:srgbClr val="808080"/>
                </a:solidFill>
                <a:latin typeface="Cascadia Mono" panose="020B0609020000020004" pitchFamily="49" charset="0"/>
              </a:rPr>
              <a:t>&lt;/param&gt;</a:t>
            </a:r>
          </a:p>
          <a:p>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&lt;param</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right</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The value which is added to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left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a:t>
            </a:r>
            <a:r>
              <a:rPr lang="en-US" sz="1800" dirty="0">
                <a:solidFill>
                  <a:srgbClr val="808080"/>
                </a:solidFill>
                <a:latin typeface="Cascadia Mono" panose="020B0609020000020004" pitchFamily="49" charset="0"/>
              </a:rPr>
              <a:t>&lt;/param&gt;</a:t>
            </a:r>
          </a:p>
          <a:p>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&lt;returns&gt;</a:t>
            </a:r>
            <a:r>
              <a:rPr lang="en-US" sz="1800" dirty="0">
                <a:solidFill>
                  <a:srgbClr val="008000"/>
                </a:solidFill>
                <a:latin typeface="Cascadia Mono" panose="020B0609020000020004" pitchFamily="49" charset="0"/>
              </a:rPr>
              <a:t>The sum of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left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 and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right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a:t>
            </a:r>
            <a:r>
              <a:rPr lang="en-US" sz="1800" dirty="0">
                <a:solidFill>
                  <a:srgbClr val="808080"/>
                </a:solidFill>
                <a:latin typeface="Cascadia Mono" panose="020B0609020000020004" pitchFamily="49" charset="0"/>
              </a:rPr>
              <a:t>&lt;/returns&gt;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abstract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TResult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operator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left, </a:t>
            </a:r>
            <a:r>
              <a:rPr lang="en-US" sz="1800" dirty="0" err="1">
                <a:solidFill>
                  <a:srgbClr val="000000"/>
                </a:solidFill>
                <a:latin typeface="Cascadia Mono" panose="020B0609020000020004" pitchFamily="49" charset="0"/>
              </a:rPr>
              <a:t>TOther</a:t>
            </a:r>
            <a:r>
              <a:rPr lang="en-US" sz="1800" dirty="0">
                <a:solidFill>
                  <a:srgbClr val="000000"/>
                </a:solidFill>
                <a:latin typeface="Cascadia Mono" panose="020B0609020000020004" pitchFamily="49" charset="0"/>
              </a:rPr>
              <a:t> right);</a:t>
            </a:r>
          </a:p>
          <a:p>
            <a:endParaRPr lang="en-BE"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&lt;summary&gt;</a:t>
            </a:r>
            <a:r>
              <a:rPr lang="en-US" sz="1800" dirty="0">
                <a:solidFill>
                  <a:srgbClr val="008000"/>
                </a:solidFill>
                <a:latin typeface="Cascadia Mono" panose="020B0609020000020004" pitchFamily="49" charset="0"/>
              </a:rPr>
              <a:t>Adds two values together to compute their sum.</a:t>
            </a:r>
            <a:r>
              <a:rPr lang="en-US" sz="1800" dirty="0">
                <a:solidFill>
                  <a:srgbClr val="808080"/>
                </a:solidFill>
                <a:latin typeface="Cascadia Mono" panose="020B0609020000020004" pitchFamily="49" charset="0"/>
              </a:rPr>
              <a:t>&lt;/summary&gt;</a:t>
            </a:r>
          </a:p>
          <a:p>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&lt;param</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left</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The value to which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right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 is added.</a:t>
            </a:r>
            <a:r>
              <a:rPr lang="en-US" sz="1800" dirty="0">
                <a:solidFill>
                  <a:srgbClr val="808080"/>
                </a:solidFill>
                <a:latin typeface="Cascadia Mono" panose="020B0609020000020004" pitchFamily="49" charset="0"/>
              </a:rPr>
              <a:t>&lt;/param&gt;</a:t>
            </a:r>
          </a:p>
          <a:p>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&lt;param</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right</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The value which is added to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left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a:t>
            </a:r>
            <a:r>
              <a:rPr lang="en-US" sz="1800" dirty="0">
                <a:solidFill>
                  <a:srgbClr val="808080"/>
                </a:solidFill>
                <a:latin typeface="Cascadia Mono" panose="020B0609020000020004" pitchFamily="49" charset="0"/>
              </a:rPr>
              <a:t>&lt;/param&gt;</a:t>
            </a:r>
          </a:p>
          <a:p>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&lt;returns&gt;</a:t>
            </a:r>
            <a:r>
              <a:rPr lang="en-US" sz="1800" dirty="0">
                <a:solidFill>
                  <a:srgbClr val="008000"/>
                </a:solidFill>
                <a:latin typeface="Cascadia Mono" panose="020B0609020000020004" pitchFamily="49" charset="0"/>
              </a:rPr>
              <a:t>The sum of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left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 and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right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a:t>
            </a:r>
            <a:r>
              <a:rPr lang="en-US" sz="1800" dirty="0">
                <a:solidFill>
                  <a:srgbClr val="808080"/>
                </a:solidFill>
                <a:latin typeface="Cascadia Mono" panose="020B0609020000020004" pitchFamily="49" charset="0"/>
              </a:rPr>
              <a:t>&lt;/returns&gt;</a:t>
            </a:r>
          </a:p>
          <a:p>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a:t>
            </a:r>
            <a:r>
              <a:rPr lang="en-US" sz="1800" dirty="0">
                <a:solidFill>
                  <a:srgbClr val="808080"/>
                </a:solidFill>
                <a:latin typeface="Cascadia Mono" panose="020B0609020000020004" pitchFamily="49" charset="0"/>
              </a:rPr>
              <a:t>&lt;exception</a:t>
            </a:r>
            <a:r>
              <a:rPr lang="en-US" sz="1800" dirty="0">
                <a:solidFill>
                  <a:srgbClr val="000000"/>
                </a:solidFill>
                <a:latin typeface="Cascadia Mono" panose="020B0609020000020004" pitchFamily="49" charset="0"/>
              </a:rPr>
              <a:t> </a:t>
            </a:r>
            <a:r>
              <a:rPr lang="en-US" sz="1800" dirty="0" err="1">
                <a:solidFill>
                  <a:srgbClr val="808080"/>
                </a:solidFill>
                <a:latin typeface="Cascadia Mono" panose="020B0609020000020004" pitchFamily="49" charset="0"/>
              </a:rPr>
              <a:t>cref</a:t>
            </a:r>
            <a:r>
              <a:rPr lang="en-US" sz="1800" dirty="0">
                <a:solidFill>
                  <a:srgbClr val="808080"/>
                </a:solidFill>
                <a:latin typeface="Cascadia Mono" panose="020B0609020000020004" pitchFamily="49" charset="0"/>
              </a:rPr>
              <a:t>="</a:t>
            </a:r>
            <a:r>
              <a:rPr lang="en-US" sz="1800" dirty="0" err="1">
                <a:solidFill>
                  <a:srgbClr val="000000"/>
                </a:solidFill>
                <a:latin typeface="Cascadia Mono" panose="020B0609020000020004" pitchFamily="49" charset="0"/>
              </a:rPr>
              <a:t>OverflowException</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The sum of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left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 and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a:solidFill>
                  <a:srgbClr val="000000"/>
                </a:solidFill>
                <a:latin typeface="Cascadia Mono" panose="020B0609020000020004" pitchFamily="49" charset="0"/>
              </a:rPr>
              <a:t>right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 is not representable by </a:t>
            </a:r>
            <a:r>
              <a:rPr lang="en-US" sz="1800" dirty="0">
                <a:solidFill>
                  <a:srgbClr val="808080"/>
                </a:solidFill>
                <a:latin typeface="Cascadia Mono" panose="020B0609020000020004" pitchFamily="49" charset="0"/>
              </a:rPr>
              <a:t>&lt;</a:t>
            </a:r>
            <a:r>
              <a:rPr lang="en-US" sz="1800" dirty="0" err="1">
                <a:solidFill>
                  <a:srgbClr val="808080"/>
                </a:solidFill>
                <a:latin typeface="Cascadia Mono" panose="020B0609020000020004" pitchFamily="49" charset="0"/>
              </a:rPr>
              <a:t>typeparamref</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name="</a:t>
            </a:r>
            <a:r>
              <a:rPr lang="en-US" sz="1800" dirty="0" err="1">
                <a:solidFill>
                  <a:srgbClr val="000000"/>
                </a:solidFill>
                <a:latin typeface="Cascadia Mono" panose="020B0609020000020004" pitchFamily="49" charset="0"/>
              </a:rPr>
              <a:t>TResult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/&gt;</a:t>
            </a:r>
            <a:r>
              <a:rPr lang="en-US" sz="1800" dirty="0">
                <a:solidFill>
                  <a:srgbClr val="008000"/>
                </a:solidFill>
                <a:latin typeface="Cascadia Mono" panose="020B0609020000020004" pitchFamily="49" charset="0"/>
              </a:rPr>
              <a:t>.</a:t>
            </a:r>
            <a:r>
              <a:rPr lang="en-US" sz="1800" dirty="0">
                <a:solidFill>
                  <a:srgbClr val="808080"/>
                </a:solidFill>
                <a:latin typeface="Cascadia Mono" panose="020B0609020000020004" pitchFamily="49" charset="0"/>
              </a:rPr>
              <a:t>&lt;/exception&gt;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virtual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TResult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operator</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checked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TSelf</a:t>
            </a:r>
            <a:r>
              <a:rPr lang="en-US" sz="1800" dirty="0">
                <a:solidFill>
                  <a:srgbClr val="000000"/>
                </a:solidFill>
                <a:latin typeface="Cascadia Mono" panose="020B0609020000020004" pitchFamily="49" charset="0"/>
              </a:rPr>
              <a:t> left, </a:t>
            </a:r>
            <a:r>
              <a:rPr lang="en-US" sz="1800" dirty="0" err="1">
                <a:solidFill>
                  <a:srgbClr val="000000"/>
                </a:solidFill>
                <a:latin typeface="Cascadia Mono" panose="020B0609020000020004" pitchFamily="49" charset="0"/>
              </a:rPr>
              <a:t>TOther</a:t>
            </a:r>
            <a:r>
              <a:rPr lang="en-US" sz="1800" dirty="0">
                <a:solidFill>
                  <a:srgbClr val="000000"/>
                </a:solidFill>
                <a:latin typeface="Cascadia Mono" panose="020B0609020000020004" pitchFamily="49" charset="0"/>
              </a:rPr>
              <a:t> right) =&gt; left + right;</a:t>
            </a:r>
          </a:p>
          <a:p>
            <a:r>
              <a:rPr lang="en-BE" sz="1800" dirty="0">
                <a:solidFill>
                  <a:srgbClr val="000000"/>
                </a:solidFill>
                <a:latin typeface="Cascadia Mono" panose="020B0609020000020004" pitchFamily="49" charset="0"/>
              </a:rPr>
              <a:t>}</a:t>
            </a:r>
            <a:endParaRPr lang="en-BE" dirty="0"/>
          </a:p>
        </p:txBody>
      </p:sp>
    </p:spTree>
    <p:extLst>
      <p:ext uri="{BB962C8B-B14F-4D97-AF65-F5344CB8AC3E}">
        <p14:creationId xmlns:p14="http://schemas.microsoft.com/office/powerpoint/2010/main" val="1174376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748E-B04C-ADDE-1553-1E593D4EEBA9}"/>
              </a:ext>
            </a:extLst>
          </p:cNvPr>
          <p:cNvSpPr>
            <a:spLocks noGrp="1"/>
          </p:cNvSpPr>
          <p:nvPr>
            <p:ph type="title"/>
          </p:nvPr>
        </p:nvSpPr>
        <p:spPr/>
        <p:txBody>
          <a:bodyPr/>
          <a:lstStyle/>
          <a:p>
            <a:r>
              <a:rPr lang="fr-BE" dirty="0"/>
              <a:t>List Patterns</a:t>
            </a:r>
            <a:endParaRPr lang="en-BE" dirty="0"/>
          </a:p>
        </p:txBody>
      </p:sp>
      <p:sp>
        <p:nvSpPr>
          <p:cNvPr id="3" name="Content Placeholder 2">
            <a:extLst>
              <a:ext uri="{FF2B5EF4-FFF2-40B4-BE49-F238E27FC236}">
                <a16:creationId xmlns:a16="http://schemas.microsoft.com/office/drawing/2014/main" id="{0B14DC28-9930-6DB6-64CB-4BBE82263D99}"/>
              </a:ext>
            </a:extLst>
          </p:cNvPr>
          <p:cNvSpPr>
            <a:spLocks noGrp="1"/>
          </p:cNvSpPr>
          <p:nvPr>
            <p:ph idx="1"/>
          </p:nvPr>
        </p:nvSpPr>
        <p:spPr/>
        <p:txBody>
          <a:bodyPr/>
          <a:lstStyle/>
          <a:p>
            <a:r>
              <a:rPr lang="fr-BE" dirty="0" err="1"/>
              <a:t>Discard</a:t>
            </a:r>
            <a:r>
              <a:rPr lang="fr-BE" dirty="0"/>
              <a:t> pattern</a:t>
            </a:r>
          </a:p>
          <a:p>
            <a:r>
              <a:rPr lang="fr-BE" dirty="0"/>
              <a:t>Range pattern</a:t>
            </a:r>
          </a:p>
          <a:p>
            <a:r>
              <a:rPr lang="fr-BE" dirty="0"/>
              <a:t>Constant pattern</a:t>
            </a:r>
          </a:p>
          <a:p>
            <a:r>
              <a:rPr lang="fr-BE" dirty="0"/>
              <a:t>Var pattern</a:t>
            </a:r>
          </a:p>
          <a:p>
            <a:r>
              <a:rPr lang="fr-BE" dirty="0"/>
              <a:t>Case pattern</a:t>
            </a:r>
          </a:p>
          <a:p>
            <a:endParaRPr lang="fr-BE" dirty="0"/>
          </a:p>
          <a:p>
            <a:r>
              <a:rPr lang="en-US" dirty="0">
                <a:hlinkClick r:id="rId2"/>
              </a:rPr>
              <a:t>https://thecodeblogger.com/2022/09/19/c-11-introducing-list-patterns-matching/</a:t>
            </a:r>
            <a:endParaRPr lang="en-BE" dirty="0"/>
          </a:p>
        </p:txBody>
      </p:sp>
    </p:spTree>
    <p:extLst>
      <p:ext uri="{BB962C8B-B14F-4D97-AF65-F5344CB8AC3E}">
        <p14:creationId xmlns:p14="http://schemas.microsoft.com/office/powerpoint/2010/main" val="1055040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3185-2CD2-9845-6D54-98B2FE461CE9}"/>
              </a:ext>
            </a:extLst>
          </p:cNvPr>
          <p:cNvSpPr>
            <a:spLocks noGrp="1"/>
          </p:cNvSpPr>
          <p:nvPr>
            <p:ph type="title"/>
          </p:nvPr>
        </p:nvSpPr>
        <p:spPr/>
        <p:txBody>
          <a:bodyPr/>
          <a:lstStyle/>
          <a:p>
            <a:r>
              <a:rPr lang="fr-BE" dirty="0"/>
              <a:t>Native-</a:t>
            </a:r>
            <a:r>
              <a:rPr lang="fr-BE" dirty="0" err="1"/>
              <a:t>sized</a:t>
            </a:r>
            <a:r>
              <a:rPr lang="fr-BE" dirty="0"/>
              <a:t> </a:t>
            </a:r>
            <a:r>
              <a:rPr lang="fr-BE" dirty="0" err="1"/>
              <a:t>integers</a:t>
            </a:r>
            <a:endParaRPr lang="en-BE" dirty="0"/>
          </a:p>
        </p:txBody>
      </p:sp>
      <p:sp>
        <p:nvSpPr>
          <p:cNvPr id="3" name="Content Placeholder 2">
            <a:extLst>
              <a:ext uri="{FF2B5EF4-FFF2-40B4-BE49-F238E27FC236}">
                <a16:creationId xmlns:a16="http://schemas.microsoft.com/office/drawing/2014/main" id="{2C9E8D2A-CC2B-B0D0-80D7-0600A14F262E}"/>
              </a:ext>
            </a:extLst>
          </p:cNvPr>
          <p:cNvSpPr>
            <a:spLocks noGrp="1"/>
          </p:cNvSpPr>
          <p:nvPr>
            <p:ph idx="1"/>
          </p:nvPr>
        </p:nvSpPr>
        <p:spPr/>
        <p:txBody>
          <a:bodyPr/>
          <a:lstStyle/>
          <a:p>
            <a:r>
              <a:rPr lang="fr-BE" dirty="0"/>
              <a:t>Integer </a:t>
            </a:r>
            <a:r>
              <a:rPr lang="fr-BE" dirty="0" err="1"/>
              <a:t>which</a:t>
            </a:r>
            <a:r>
              <a:rPr lang="fr-BE" dirty="0"/>
              <a:t> size </a:t>
            </a:r>
            <a:r>
              <a:rPr lang="fr-BE" dirty="0" err="1"/>
              <a:t>is</a:t>
            </a:r>
            <a:r>
              <a:rPr lang="fr-BE" dirty="0"/>
              <a:t> </a:t>
            </a:r>
            <a:r>
              <a:rPr lang="fr-BE" dirty="0" err="1"/>
              <a:t>specific</a:t>
            </a:r>
            <a:r>
              <a:rPr lang="fr-BE" dirty="0"/>
              <a:t> to the platform</a:t>
            </a:r>
          </a:p>
          <a:p>
            <a:pPr lvl="1"/>
            <a:r>
              <a:rPr lang="fr-BE" dirty="0"/>
              <a:t>Integer </a:t>
            </a:r>
            <a:r>
              <a:rPr lang="fr-BE" dirty="0" err="1"/>
              <a:t>that</a:t>
            </a:r>
            <a:r>
              <a:rPr lang="fr-BE" dirty="0"/>
              <a:t> </a:t>
            </a:r>
            <a:r>
              <a:rPr lang="fr-BE" dirty="0" err="1"/>
              <a:t>wil</a:t>
            </a:r>
            <a:r>
              <a:rPr lang="fr-BE" dirty="0"/>
              <a:t> have a range and size compliant </a:t>
            </a:r>
            <a:r>
              <a:rPr lang="fr-BE" dirty="0" err="1"/>
              <a:t>with</a:t>
            </a:r>
            <a:r>
              <a:rPr lang="fr-BE" dirty="0"/>
              <a:t> the ‘</a:t>
            </a:r>
            <a:r>
              <a:rPr lang="fr-BE" dirty="0" err="1"/>
              <a:t>word</a:t>
            </a:r>
            <a:r>
              <a:rPr lang="fr-BE" dirty="0"/>
              <a:t> size’ on the </a:t>
            </a:r>
            <a:r>
              <a:rPr lang="fr-BE" dirty="0" err="1"/>
              <a:t>cpu</a:t>
            </a:r>
            <a:r>
              <a:rPr lang="fr-BE" dirty="0"/>
              <a:t> the architecture </a:t>
            </a:r>
            <a:r>
              <a:rPr lang="fr-BE" dirty="0" err="1"/>
              <a:t>is</a:t>
            </a:r>
            <a:r>
              <a:rPr lang="fr-BE" dirty="0"/>
              <a:t> running on</a:t>
            </a:r>
          </a:p>
          <a:p>
            <a:pPr lvl="1"/>
            <a:r>
              <a:rPr lang="fr-BE" dirty="0"/>
              <a:t>Software running as a 32-bit process, </a:t>
            </a:r>
            <a:r>
              <a:rPr lang="fr-BE" dirty="0" err="1"/>
              <a:t>they</a:t>
            </a:r>
            <a:r>
              <a:rPr lang="fr-BE" dirty="0"/>
              <a:t> </a:t>
            </a:r>
            <a:r>
              <a:rPr lang="fr-BE" dirty="0" err="1"/>
              <a:t>will</a:t>
            </a:r>
            <a:r>
              <a:rPr lang="fr-BE" dirty="0"/>
              <a:t> </a:t>
            </a:r>
            <a:r>
              <a:rPr lang="fr-BE" dirty="0" err="1"/>
              <a:t>be</a:t>
            </a:r>
            <a:r>
              <a:rPr lang="fr-BE" dirty="0"/>
              <a:t> 32-bit in size and range</a:t>
            </a:r>
          </a:p>
          <a:p>
            <a:pPr lvl="1"/>
            <a:r>
              <a:rPr lang="fr-BE" dirty="0"/>
              <a:t>Software running as a 64-bit process, </a:t>
            </a:r>
            <a:r>
              <a:rPr lang="fr-BE" dirty="0" err="1"/>
              <a:t>they</a:t>
            </a:r>
            <a:r>
              <a:rPr lang="fr-BE" dirty="0"/>
              <a:t> </a:t>
            </a:r>
            <a:r>
              <a:rPr lang="fr-BE" dirty="0" err="1"/>
              <a:t>will</a:t>
            </a:r>
            <a:r>
              <a:rPr lang="fr-BE" dirty="0"/>
              <a:t> </a:t>
            </a:r>
            <a:r>
              <a:rPr lang="fr-BE" dirty="0" err="1"/>
              <a:t>be</a:t>
            </a:r>
            <a:r>
              <a:rPr lang="fr-BE" dirty="0"/>
              <a:t> 64-bit in size and range</a:t>
            </a:r>
          </a:p>
          <a:p>
            <a:pPr lvl="1"/>
            <a:endParaRPr lang="fr-BE" dirty="0"/>
          </a:p>
          <a:p>
            <a:r>
              <a:rPr lang="fr-BE" dirty="0" err="1"/>
              <a:t>Easier</a:t>
            </a:r>
            <a:r>
              <a:rPr lang="fr-BE" dirty="0"/>
              <a:t> to </a:t>
            </a:r>
            <a:r>
              <a:rPr lang="fr-BE" dirty="0" err="1"/>
              <a:t>write</a:t>
            </a:r>
            <a:r>
              <a:rPr lang="fr-BE" dirty="0"/>
              <a:t> </a:t>
            </a:r>
            <a:r>
              <a:rPr lang="fr-BE" dirty="0" err="1"/>
              <a:t>interop</a:t>
            </a:r>
            <a:r>
              <a:rPr lang="fr-BE" dirty="0"/>
              <a:t> code </a:t>
            </a:r>
            <a:r>
              <a:rPr lang="fr-BE" dirty="0" err="1"/>
              <a:t>that</a:t>
            </a:r>
            <a:r>
              <a:rPr lang="fr-BE" dirty="0"/>
              <a:t> </a:t>
            </a:r>
            <a:r>
              <a:rPr lang="fr-BE" dirty="0" err="1"/>
              <a:t>talks</a:t>
            </a:r>
            <a:r>
              <a:rPr lang="fr-BE" dirty="0"/>
              <a:t> to </a:t>
            </a:r>
            <a:r>
              <a:rPr lang="fr-BE" dirty="0" err="1"/>
              <a:t>other</a:t>
            </a:r>
            <a:r>
              <a:rPr lang="fr-BE" dirty="0"/>
              <a:t> </a:t>
            </a:r>
            <a:r>
              <a:rPr lang="fr-BE" dirty="0" err="1"/>
              <a:t>libraries</a:t>
            </a:r>
            <a:r>
              <a:rPr lang="fr-BE" dirty="0"/>
              <a:t> </a:t>
            </a:r>
            <a:r>
              <a:rPr lang="fr-BE" dirty="0" err="1"/>
              <a:t>that</a:t>
            </a:r>
            <a:r>
              <a:rPr lang="fr-BE" dirty="0"/>
              <a:t> are </a:t>
            </a:r>
            <a:r>
              <a:rPr lang="fr-BE" dirty="0" err="1"/>
              <a:t>written</a:t>
            </a:r>
            <a:r>
              <a:rPr lang="fr-BE" dirty="0"/>
              <a:t> for </a:t>
            </a:r>
            <a:r>
              <a:rPr lang="fr-BE" dirty="0" err="1"/>
              <a:t>those</a:t>
            </a:r>
            <a:r>
              <a:rPr lang="fr-BE" dirty="0"/>
              <a:t> 32-bit/64-bit </a:t>
            </a:r>
            <a:r>
              <a:rPr lang="fr-BE" dirty="0" err="1"/>
              <a:t>CPUs</a:t>
            </a:r>
            <a:endParaRPr lang="fr-BE" dirty="0"/>
          </a:p>
          <a:p>
            <a:endParaRPr lang="fr-BE" dirty="0"/>
          </a:p>
          <a:p>
            <a:r>
              <a:rPr lang="fr-BE" dirty="0" err="1"/>
              <a:t>Now</a:t>
            </a:r>
            <a:r>
              <a:rPr lang="fr-BE" dirty="0"/>
              <a:t> </a:t>
            </a:r>
            <a:r>
              <a:rPr lang="fr-BE" dirty="0" err="1"/>
              <a:t>you</a:t>
            </a:r>
            <a:r>
              <a:rPr lang="fr-BE" dirty="0"/>
              <a:t> can use </a:t>
            </a:r>
            <a:r>
              <a:rPr lang="fr-BE" dirty="0" err="1"/>
              <a:t>them</a:t>
            </a:r>
            <a:r>
              <a:rPr lang="fr-BE" dirty="0"/>
              <a:t> as </a:t>
            </a:r>
            <a:r>
              <a:rPr lang="fr-BE" dirty="0" err="1"/>
              <a:t>integers</a:t>
            </a:r>
            <a:r>
              <a:rPr lang="fr-BE" dirty="0"/>
              <a:t> </a:t>
            </a:r>
            <a:r>
              <a:rPr lang="fr-BE" dirty="0" err="1"/>
              <a:t>instead</a:t>
            </a:r>
            <a:r>
              <a:rPr lang="fr-BE" dirty="0"/>
              <a:t> of </a:t>
            </a:r>
            <a:r>
              <a:rPr lang="fr-BE" dirty="0" err="1">
                <a:latin typeface="Consolas" panose="020B0609020204030204" pitchFamily="49" charset="0"/>
              </a:rPr>
              <a:t>IntPtr</a:t>
            </a:r>
            <a:r>
              <a:rPr lang="fr-BE" dirty="0"/>
              <a:t> for </a:t>
            </a:r>
            <a:r>
              <a:rPr lang="fr-BE" dirty="0" err="1"/>
              <a:t>these</a:t>
            </a:r>
            <a:r>
              <a:rPr lang="fr-BE" dirty="0"/>
              <a:t> </a:t>
            </a:r>
            <a:r>
              <a:rPr lang="fr-BE" dirty="0" err="1"/>
              <a:t>purposes</a:t>
            </a:r>
            <a:endParaRPr lang="fr-BE" dirty="0"/>
          </a:p>
          <a:p>
            <a:pPr lvl="1"/>
            <a:endParaRPr lang="fr-BE" dirty="0"/>
          </a:p>
        </p:txBody>
      </p:sp>
    </p:spTree>
    <p:extLst>
      <p:ext uri="{BB962C8B-B14F-4D97-AF65-F5344CB8AC3E}">
        <p14:creationId xmlns:p14="http://schemas.microsoft.com/office/powerpoint/2010/main" val="197150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004F-1E0B-BF42-1DF3-5290B6D8A95B}"/>
              </a:ext>
            </a:extLst>
          </p:cNvPr>
          <p:cNvSpPr>
            <a:spLocks noGrp="1"/>
          </p:cNvSpPr>
          <p:nvPr>
            <p:ph type="title"/>
          </p:nvPr>
        </p:nvSpPr>
        <p:spPr/>
        <p:txBody>
          <a:bodyPr/>
          <a:lstStyle/>
          <a:p>
            <a:r>
              <a:rPr lang="fr-BE" dirty="0"/>
              <a:t>Native-size </a:t>
            </a:r>
            <a:r>
              <a:rPr lang="fr-BE" dirty="0" err="1"/>
              <a:t>integers</a:t>
            </a:r>
            <a:endParaRPr lang="en-BE" dirty="0"/>
          </a:p>
        </p:txBody>
      </p:sp>
      <p:sp>
        <p:nvSpPr>
          <p:cNvPr id="5" name="TextBox 4">
            <a:extLst>
              <a:ext uri="{FF2B5EF4-FFF2-40B4-BE49-F238E27FC236}">
                <a16:creationId xmlns:a16="http://schemas.microsoft.com/office/drawing/2014/main" id="{178151E4-A276-8060-9F8B-ED8D70C9E4B3}"/>
              </a:ext>
            </a:extLst>
          </p:cNvPr>
          <p:cNvSpPr txBox="1"/>
          <p:nvPr/>
        </p:nvSpPr>
        <p:spPr>
          <a:xfrm>
            <a:off x="444086" y="1177756"/>
            <a:ext cx="11519727" cy="5078313"/>
          </a:xfrm>
          <a:prstGeom prst="rect">
            <a:avLst/>
          </a:prstGeom>
          <a:noFill/>
          <a:ln>
            <a:solidFill>
              <a:schemeClr val="bg1">
                <a:lumMod val="8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p>
          <a:p>
            <a:r>
              <a:rPr lang="en-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nint</a:t>
            </a:r>
            <a:r>
              <a:rPr lang="en-US" sz="1800" dirty="0">
                <a:solidFill>
                  <a:srgbClr val="000000"/>
                </a:solidFill>
                <a:latin typeface="Cascadia Mono" panose="020B0609020000020004" pitchFamily="49" charset="0"/>
              </a:rPr>
              <a:t> x = 3;</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y = 3;</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long</a:t>
            </a:r>
            <a:r>
              <a:rPr lang="en-US" sz="1800" dirty="0">
                <a:solidFill>
                  <a:srgbClr val="000000"/>
                </a:solidFill>
                <a:latin typeface="Cascadia Mono" panose="020B0609020000020004" pitchFamily="49" charset="0"/>
              </a:rPr>
              <a:t> v = 10;</a:t>
            </a:r>
          </a:p>
          <a:p>
            <a:endParaRPr lang="en-BE"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nint.Equals</a:t>
            </a:r>
            <a:r>
              <a:rPr lang="en-US" sz="1800" dirty="0">
                <a:solidFill>
                  <a:srgbClr val="000000"/>
                </a:solidFill>
                <a:latin typeface="Cascadia Mono" panose="020B0609020000020004" pitchFamily="49" charset="0"/>
              </a:rPr>
              <a:t>(x, y); </a:t>
            </a:r>
            <a:r>
              <a:rPr lang="en-US" sz="1800" dirty="0">
                <a:solidFill>
                  <a:srgbClr val="008000"/>
                </a:solidFill>
                <a:latin typeface="Cascadia Mono" panose="020B0609020000020004" pitchFamily="49" charset="0"/>
              </a:rPr>
              <a:t>// False</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nint.Equals</a:t>
            </a:r>
            <a:r>
              <a:rPr lang="en-US" sz="1800" dirty="0">
                <a:solidFill>
                  <a:srgbClr val="000000"/>
                </a:solidFill>
                <a:latin typeface="Cascadia Mono" panose="020B0609020000020004" pitchFamily="49" charset="0"/>
              </a:rPr>
              <a:t>(x, (</a:t>
            </a:r>
            <a:r>
              <a:rPr lang="en-US" sz="1800" dirty="0" err="1">
                <a:solidFill>
                  <a:srgbClr val="000000"/>
                </a:solidFill>
                <a:latin typeface="Cascadia Mono" panose="020B0609020000020004" pitchFamily="49" charset="0"/>
              </a:rPr>
              <a:t>nint</a:t>
            </a:r>
            <a:r>
              <a:rPr lang="en-US" sz="1800" dirty="0">
                <a:solidFill>
                  <a:srgbClr val="000000"/>
                </a:solidFill>
                <a:latin typeface="Cascadia Mono" panose="020B0609020000020004" pitchFamily="49" charset="0"/>
              </a:rPr>
              <a:t>)y); </a:t>
            </a:r>
            <a:r>
              <a:rPr lang="en-US" sz="1800" dirty="0">
                <a:solidFill>
                  <a:srgbClr val="008000"/>
                </a:solidFill>
                <a:latin typeface="Cascadia Mono" panose="020B0609020000020004" pitchFamily="49" charset="0"/>
              </a:rPr>
              <a:t>// True</a:t>
            </a:r>
          </a:p>
          <a:p>
            <a:endParaRPr lang="en-BE" sz="1800" dirty="0">
              <a:solidFill>
                <a:srgbClr val="008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test1 = y + 1 &gt; x; </a:t>
            </a:r>
            <a:r>
              <a:rPr lang="en-US" sz="1800" dirty="0">
                <a:solidFill>
                  <a:srgbClr val="008000"/>
                </a:solidFill>
                <a:latin typeface="Cascadia Mono" panose="020B0609020000020004" pitchFamily="49" charset="0"/>
              </a:rPr>
              <a:t>// True;</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test2 = y - 1 == x; </a:t>
            </a:r>
            <a:r>
              <a:rPr lang="en-US" sz="1800" dirty="0">
                <a:solidFill>
                  <a:srgbClr val="008000"/>
                </a:solidFill>
                <a:latin typeface="Cascadia Mono" panose="020B0609020000020004" pitchFamily="49" charset="0"/>
              </a:rPr>
              <a:t>// False</a:t>
            </a:r>
          </a:p>
          <a:p>
            <a:endParaRPr lang="en-BE" sz="1800" dirty="0">
              <a:solidFill>
                <a:srgbClr val="008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test3 = </a:t>
            </a:r>
            <a:r>
              <a:rPr lang="en-US" sz="1800" dirty="0" err="1">
                <a:solidFill>
                  <a:srgbClr val="0000FF"/>
                </a:solidFill>
                <a:latin typeface="Cascadia Mono" panose="020B0609020000020004" pitchFamily="49" charset="0"/>
              </a:rPr>
              <a:t>typeof</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nint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t>
            </a:r>
            <a:r>
              <a:rPr lang="en-US" sz="1800" dirty="0" err="1">
                <a:solidFill>
                  <a:srgbClr val="008000"/>
                </a:solidFill>
                <a:latin typeface="Cascadia Mono" panose="020B0609020000020004" pitchFamily="49" charset="0"/>
              </a:rPr>
              <a:t>System.IntPtr</a:t>
            </a:r>
            <a:endParaRPr lang="en-US" sz="1800" dirty="0">
              <a:solidFill>
                <a:srgbClr val="008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test4 = </a:t>
            </a:r>
            <a:r>
              <a:rPr lang="en-US" sz="1800" dirty="0" err="1">
                <a:solidFill>
                  <a:srgbClr val="0000FF"/>
                </a:solidFill>
                <a:latin typeface="Cascadia Mono" panose="020B0609020000020004" pitchFamily="49" charset="0"/>
              </a:rPr>
              <a:t>typeof</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nuint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t>
            </a:r>
            <a:r>
              <a:rPr lang="en-US" sz="1800" dirty="0" err="1">
                <a:solidFill>
                  <a:srgbClr val="008000"/>
                </a:solidFill>
                <a:latin typeface="Cascadia Mono" panose="020B0609020000020004" pitchFamily="49" charset="0"/>
              </a:rPr>
              <a:t>System.UIntPtr</a:t>
            </a:r>
            <a:endParaRPr lang="en-US" sz="1800" dirty="0">
              <a:solidFill>
                <a:srgbClr val="008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test5 = (x + 1).</a:t>
            </a:r>
            <a:r>
              <a:rPr lang="en-US" sz="1800" dirty="0" err="1">
                <a:solidFill>
                  <a:srgbClr val="000000"/>
                </a:solidFill>
                <a:latin typeface="Cascadia Mono" panose="020B0609020000020004" pitchFamily="49" charset="0"/>
              </a:rPr>
              <a:t>GetType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t>
            </a:r>
            <a:r>
              <a:rPr lang="en-US" sz="1800" dirty="0" err="1">
                <a:solidFill>
                  <a:srgbClr val="008000"/>
                </a:solidFill>
                <a:latin typeface="Cascadia Mono" panose="020B0609020000020004" pitchFamily="49" charset="0"/>
              </a:rPr>
              <a:t>System.IntPtr</a:t>
            </a:r>
            <a:endParaRPr lang="en-US" sz="1800" dirty="0">
              <a:solidFill>
                <a:srgbClr val="008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test6 = (x + y).</a:t>
            </a:r>
            <a:r>
              <a:rPr lang="en-US" sz="1800" dirty="0" err="1">
                <a:solidFill>
                  <a:srgbClr val="000000"/>
                </a:solidFill>
                <a:latin typeface="Cascadia Mono" panose="020B0609020000020004" pitchFamily="49" charset="0"/>
              </a:rPr>
              <a:t>GetType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t>
            </a:r>
            <a:r>
              <a:rPr lang="en-US" sz="1800" dirty="0" err="1">
                <a:solidFill>
                  <a:srgbClr val="008000"/>
                </a:solidFill>
                <a:latin typeface="Cascadia Mono" panose="020B0609020000020004" pitchFamily="49" charset="0"/>
              </a:rPr>
              <a:t>System.IntPtr</a:t>
            </a:r>
            <a:endParaRPr lang="en-US" sz="1800" dirty="0">
              <a:solidFill>
                <a:srgbClr val="008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test7 = (x + v).</a:t>
            </a:r>
            <a:r>
              <a:rPr lang="en-US" sz="1800" dirty="0" err="1">
                <a:solidFill>
                  <a:srgbClr val="000000"/>
                </a:solidFill>
                <a:latin typeface="Cascadia Mono" panose="020B0609020000020004" pitchFamily="49" charset="0"/>
              </a:rPr>
              <a:t>GetType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System.Int64</a:t>
            </a:r>
          </a:p>
          <a:p>
            <a:r>
              <a:rPr lang="en-BE" sz="1800" dirty="0">
                <a:solidFill>
                  <a:srgbClr val="000000"/>
                </a:solidFill>
                <a:latin typeface="Cascadia Mono" panose="020B0609020000020004" pitchFamily="49" charset="0"/>
              </a:rPr>
              <a:t>}</a:t>
            </a:r>
            <a:endParaRPr lang="en-BE" dirty="0"/>
          </a:p>
        </p:txBody>
      </p:sp>
    </p:spTree>
    <p:extLst>
      <p:ext uri="{BB962C8B-B14F-4D97-AF65-F5344CB8AC3E}">
        <p14:creationId xmlns:p14="http://schemas.microsoft.com/office/powerpoint/2010/main" val="1405307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A9A9B5F-BF7B-262C-1509-1F07C1CA2EA6}"/>
              </a:ext>
            </a:extLst>
          </p:cNvPr>
          <p:cNvSpPr/>
          <p:nvPr/>
        </p:nvSpPr>
        <p:spPr>
          <a:xfrm>
            <a:off x="11186500" y="283084"/>
            <a:ext cx="211750" cy="211750"/>
          </a:xfrm>
          <a:prstGeom prst="ellipse">
            <a:avLst/>
          </a:prstGeom>
          <a:solidFill>
            <a:srgbClr val="390093"/>
          </a:solidFill>
          <a:ln>
            <a:solidFill>
              <a:srgbClr val="39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endParaRPr lang="en-BE" sz="1200" dirty="0"/>
          </a:p>
        </p:txBody>
      </p:sp>
      <p:sp>
        <p:nvSpPr>
          <p:cNvPr id="2" name="Title 1">
            <a:extLst>
              <a:ext uri="{FF2B5EF4-FFF2-40B4-BE49-F238E27FC236}">
                <a16:creationId xmlns:a16="http://schemas.microsoft.com/office/drawing/2014/main" id="{C31D27A4-57CB-9CD7-2A32-A719067173B2}"/>
              </a:ext>
            </a:extLst>
          </p:cNvPr>
          <p:cNvSpPr>
            <a:spLocks noGrp="1"/>
          </p:cNvSpPr>
          <p:nvPr>
            <p:ph type="title"/>
          </p:nvPr>
        </p:nvSpPr>
        <p:spPr/>
        <p:txBody>
          <a:bodyPr/>
          <a:lstStyle/>
          <a:p>
            <a:r>
              <a:rPr lang="en-US" dirty="0">
                <a:latin typeface="Consolas" panose="020B0609020204030204" pitchFamily="49" charset="0"/>
              </a:rPr>
              <a:t>Records</a:t>
            </a:r>
            <a:endParaRPr lang="en-BE" dirty="0">
              <a:latin typeface="Consolas" panose="020B0609020204030204" pitchFamily="49" charset="0"/>
            </a:endParaRPr>
          </a:p>
        </p:txBody>
      </p:sp>
      <p:sp>
        <p:nvSpPr>
          <p:cNvPr id="3" name="Content Placeholder 2">
            <a:extLst>
              <a:ext uri="{FF2B5EF4-FFF2-40B4-BE49-F238E27FC236}">
                <a16:creationId xmlns:a16="http://schemas.microsoft.com/office/drawing/2014/main" id="{9F751873-36B0-DCC2-541B-D08F68724A6E}"/>
              </a:ext>
            </a:extLst>
          </p:cNvPr>
          <p:cNvSpPr>
            <a:spLocks noGrp="1"/>
          </p:cNvSpPr>
          <p:nvPr>
            <p:ph idx="1"/>
          </p:nvPr>
        </p:nvSpPr>
        <p:spPr/>
        <p:txBody>
          <a:bodyPr/>
          <a:lstStyle/>
          <a:p>
            <a:r>
              <a:rPr lang="en-US" dirty="0"/>
              <a:t>Define a reference type</a:t>
            </a:r>
          </a:p>
          <a:p>
            <a:pPr lvl="1"/>
            <a:r>
              <a:rPr lang="en-US" dirty="0"/>
              <a:t>Built-in functionality for </a:t>
            </a:r>
            <a:r>
              <a:rPr lang="en-US" u="sng" dirty="0"/>
              <a:t>encapsulation</a:t>
            </a:r>
          </a:p>
          <a:p>
            <a:pPr lvl="1"/>
            <a:r>
              <a:rPr lang="en-US" u="sng" dirty="0"/>
              <a:t>Immutable properties</a:t>
            </a:r>
          </a:p>
          <a:p>
            <a:pPr lvl="1"/>
            <a:endParaRPr lang="en-US" u="sng" dirty="0"/>
          </a:p>
          <a:p>
            <a:r>
              <a:rPr lang="en-US" dirty="0"/>
              <a:t>Difference with a class</a:t>
            </a:r>
          </a:p>
          <a:p>
            <a:pPr lvl="1"/>
            <a:r>
              <a:rPr lang="en-US" dirty="0"/>
              <a:t>Records are immutable, classes are mutable</a:t>
            </a:r>
          </a:p>
          <a:p>
            <a:endParaRPr lang="en-US" dirty="0"/>
          </a:p>
          <a:p>
            <a:endParaRPr lang="en-US" u="sng" dirty="0"/>
          </a:p>
          <a:p>
            <a:endParaRPr lang="en-BE" u="sng" dirty="0"/>
          </a:p>
        </p:txBody>
      </p:sp>
      <p:pic>
        <p:nvPicPr>
          <p:cNvPr id="5" name="Picture 2">
            <a:extLst>
              <a:ext uri="{FF2B5EF4-FFF2-40B4-BE49-F238E27FC236}">
                <a16:creationId xmlns:a16="http://schemas.microsoft.com/office/drawing/2014/main" id="{04CB3B4C-CAC0-0FA3-529E-2A89E34082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6093" y="231627"/>
            <a:ext cx="593432" cy="637718"/>
          </a:xfrm>
          <a:prstGeom prst="rect">
            <a:avLst/>
          </a:prstGeom>
          <a:noFill/>
          <a:extLst>
            <a:ext uri="{909E8E84-426E-40DD-AFC4-6F175D3DCCD1}">
              <a14:hiddenFill xmlns:a14="http://schemas.microsoft.com/office/drawing/2010/main">
                <a:solidFill>
                  <a:srgbClr val="FFFFFF"/>
                </a:solidFill>
              </a14:hiddenFill>
            </a:ext>
          </a:extLst>
        </p:spPr>
      </p:pic>
      <p:sp>
        <p:nvSpPr>
          <p:cNvPr id="7" name="Thought Bubble: Cloud 6">
            <a:extLst>
              <a:ext uri="{FF2B5EF4-FFF2-40B4-BE49-F238E27FC236}">
                <a16:creationId xmlns:a16="http://schemas.microsoft.com/office/drawing/2014/main" id="{E5581B3B-6045-71CA-CCD7-F296B3E0490D}"/>
              </a:ext>
            </a:extLst>
          </p:cNvPr>
          <p:cNvSpPr/>
          <p:nvPr/>
        </p:nvSpPr>
        <p:spPr>
          <a:xfrm>
            <a:off x="3638550" y="76221"/>
            <a:ext cx="2501900" cy="1110451"/>
          </a:xfrm>
          <a:prstGeom prst="cloudCallout">
            <a:avLst>
              <a:gd name="adj1" fmla="val -85808"/>
              <a:gd name="adj2" fmla="val -26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Main purpose of storing data</a:t>
            </a:r>
            <a:endParaRPr lang="en-BE" dirty="0"/>
          </a:p>
        </p:txBody>
      </p:sp>
    </p:spTree>
    <p:extLst>
      <p:ext uri="{BB962C8B-B14F-4D97-AF65-F5344CB8AC3E}">
        <p14:creationId xmlns:p14="http://schemas.microsoft.com/office/powerpoint/2010/main" val="427651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CA83-82A4-594C-0EB7-5E5FA562B210}"/>
              </a:ext>
            </a:extLst>
          </p:cNvPr>
          <p:cNvSpPr>
            <a:spLocks noGrp="1"/>
          </p:cNvSpPr>
          <p:nvPr>
            <p:ph type="title"/>
          </p:nvPr>
        </p:nvSpPr>
        <p:spPr/>
        <p:txBody>
          <a:bodyPr/>
          <a:lstStyle/>
          <a:p>
            <a:r>
              <a:rPr lang="en-US" dirty="0"/>
              <a:t>Records</a:t>
            </a:r>
            <a:endParaRPr lang="en-BE" dirty="0"/>
          </a:p>
        </p:txBody>
      </p:sp>
      <p:sp>
        <p:nvSpPr>
          <p:cNvPr id="5" name="TextBox 4">
            <a:extLst>
              <a:ext uri="{FF2B5EF4-FFF2-40B4-BE49-F238E27FC236}">
                <a16:creationId xmlns:a16="http://schemas.microsoft.com/office/drawing/2014/main" id="{0C3A3962-D316-024C-992A-3C9CD24CB71C}"/>
              </a:ext>
            </a:extLst>
          </p:cNvPr>
          <p:cNvSpPr txBox="1"/>
          <p:nvPr/>
        </p:nvSpPr>
        <p:spPr>
          <a:xfrm>
            <a:off x="105468" y="1569135"/>
            <a:ext cx="10727631" cy="369332"/>
          </a:xfrm>
          <a:prstGeom prst="rect">
            <a:avLst/>
          </a:prstGeom>
          <a:noFill/>
        </p:spPr>
        <p:txBody>
          <a:bodyPr wrap="square">
            <a:spAutoFit/>
          </a:bodyPr>
          <a:lstStyle/>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record</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DadJokeDto</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long</a:t>
            </a:r>
            <a:r>
              <a:rPr lang="en-US" sz="1800" dirty="0">
                <a:solidFill>
                  <a:srgbClr val="000000"/>
                </a:solidFill>
                <a:latin typeface="Cascadia Mono" panose="020B0609020000020004" pitchFamily="49" charset="0"/>
              </a:rPr>
              <a:t> id,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Setup,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Punchline);</a:t>
            </a:r>
            <a:endParaRPr lang="en-BE" dirty="0"/>
          </a:p>
        </p:txBody>
      </p:sp>
    </p:spTree>
    <p:extLst>
      <p:ext uri="{BB962C8B-B14F-4D97-AF65-F5344CB8AC3E}">
        <p14:creationId xmlns:p14="http://schemas.microsoft.com/office/powerpoint/2010/main" val="2817490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A9A9B5F-BF7B-262C-1509-1F07C1CA2EA6}"/>
              </a:ext>
            </a:extLst>
          </p:cNvPr>
          <p:cNvSpPr/>
          <p:nvPr/>
        </p:nvSpPr>
        <p:spPr>
          <a:xfrm>
            <a:off x="11186500" y="283084"/>
            <a:ext cx="211750" cy="211750"/>
          </a:xfrm>
          <a:prstGeom prst="ellipse">
            <a:avLst/>
          </a:prstGeom>
          <a:solidFill>
            <a:srgbClr val="390093"/>
          </a:solidFill>
          <a:ln>
            <a:solidFill>
              <a:srgbClr val="39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endParaRPr lang="en-BE" sz="1200" dirty="0"/>
          </a:p>
        </p:txBody>
      </p:sp>
      <p:sp>
        <p:nvSpPr>
          <p:cNvPr id="2" name="Title 1">
            <a:extLst>
              <a:ext uri="{FF2B5EF4-FFF2-40B4-BE49-F238E27FC236}">
                <a16:creationId xmlns:a16="http://schemas.microsoft.com/office/drawing/2014/main" id="{C31D27A4-57CB-9CD7-2A32-A719067173B2}"/>
              </a:ext>
            </a:extLst>
          </p:cNvPr>
          <p:cNvSpPr>
            <a:spLocks noGrp="1"/>
          </p:cNvSpPr>
          <p:nvPr>
            <p:ph type="title"/>
          </p:nvPr>
        </p:nvSpPr>
        <p:spPr/>
        <p:txBody>
          <a:bodyPr/>
          <a:lstStyle/>
          <a:p>
            <a:r>
              <a:rPr lang="en-US" dirty="0">
                <a:latin typeface="Consolas" panose="020B0609020204030204" pitchFamily="49" charset="0"/>
              </a:rPr>
              <a:t>Positional Syntax</a:t>
            </a:r>
            <a:endParaRPr lang="en-BE" dirty="0">
              <a:latin typeface="Consolas" panose="020B0609020204030204" pitchFamily="49" charset="0"/>
            </a:endParaRPr>
          </a:p>
        </p:txBody>
      </p:sp>
      <p:sp>
        <p:nvSpPr>
          <p:cNvPr id="3" name="Content Placeholder 2">
            <a:extLst>
              <a:ext uri="{FF2B5EF4-FFF2-40B4-BE49-F238E27FC236}">
                <a16:creationId xmlns:a16="http://schemas.microsoft.com/office/drawing/2014/main" id="{9F751873-36B0-DCC2-541B-D08F68724A6E}"/>
              </a:ext>
            </a:extLst>
          </p:cNvPr>
          <p:cNvSpPr>
            <a:spLocks noGrp="1"/>
          </p:cNvSpPr>
          <p:nvPr>
            <p:ph idx="1"/>
          </p:nvPr>
        </p:nvSpPr>
        <p:spPr/>
        <p:txBody>
          <a:bodyPr/>
          <a:lstStyle/>
          <a:p>
            <a:r>
              <a:rPr lang="en-US" dirty="0"/>
              <a:t>Declare and initialize property values of an instance</a:t>
            </a:r>
          </a:p>
          <a:p>
            <a:pPr lvl="1"/>
            <a:r>
              <a:rPr lang="en-US" dirty="0"/>
              <a:t>Compiler makes the properties </a:t>
            </a:r>
            <a:r>
              <a:rPr lang="en-US" b="1" u="sng" dirty="0" err="1"/>
              <a:t>init</a:t>
            </a:r>
            <a:r>
              <a:rPr lang="en-US" b="1" u="sng" dirty="0"/>
              <a:t>-only auto-implemented</a:t>
            </a:r>
          </a:p>
          <a:p>
            <a:pPr lvl="1"/>
            <a:r>
              <a:rPr lang="en-US" dirty="0"/>
              <a:t>Compiler creates constructor accepting values and assigns to properties</a:t>
            </a:r>
          </a:p>
          <a:p>
            <a:endParaRPr lang="en-BE" u="sng" dirty="0"/>
          </a:p>
        </p:txBody>
      </p:sp>
      <p:pic>
        <p:nvPicPr>
          <p:cNvPr id="5" name="Picture 2">
            <a:extLst>
              <a:ext uri="{FF2B5EF4-FFF2-40B4-BE49-F238E27FC236}">
                <a16:creationId xmlns:a16="http://schemas.microsoft.com/office/drawing/2014/main" id="{04CB3B4C-CAC0-0FA3-529E-2A89E34082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6093" y="231627"/>
            <a:ext cx="593432" cy="6377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081EBD-53CD-D4AA-9D07-F85B536BCCE5}"/>
              </a:ext>
            </a:extLst>
          </p:cNvPr>
          <p:cNvSpPr txBox="1"/>
          <p:nvPr/>
        </p:nvSpPr>
        <p:spPr>
          <a:xfrm>
            <a:off x="491658" y="2953941"/>
            <a:ext cx="11362817" cy="2031325"/>
          </a:xfrm>
          <a:prstGeom prst="rect">
            <a:avLst/>
          </a:prstGeom>
          <a:noFill/>
          <a:ln>
            <a:solidFill>
              <a:schemeClr val="bg1">
                <a:lumMod val="95000"/>
              </a:schemeClr>
            </a:solidFill>
          </a:ln>
        </p:spPr>
        <p:txBody>
          <a:bodyPr wrap="square">
            <a:spAutoFit/>
          </a:bodyPr>
          <a:lstStyle/>
          <a:p>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static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Run()</a:t>
            </a:r>
          </a:p>
          <a:p>
            <a:r>
              <a:rPr lang="en-BE"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Joke j =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Joke(</a:t>
            </a:r>
            <a:r>
              <a:rPr lang="en-US" sz="1400" dirty="0">
                <a:solidFill>
                  <a:srgbClr val="A31515"/>
                </a:solidFill>
                <a:latin typeface="Cascadia Mono" panose="020B0609020000020004" pitchFamily="49" charset="0"/>
              </a:rPr>
              <a:t>"There are types of people in this world..."</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A31515"/>
                </a:solidFill>
                <a:latin typeface="Cascadia Mono" panose="020B0609020000020004" pitchFamily="49" charset="0"/>
              </a:rPr>
              <a:t>"Those who understand binary and those who don't"</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Console.WriteLine</a:t>
            </a:r>
            <a:r>
              <a:rPr lang="en-US" sz="1400" dirty="0">
                <a:solidFill>
                  <a:srgbClr val="000000"/>
                </a:solidFill>
                <a:latin typeface="Cascadia Mono" panose="020B0609020000020004" pitchFamily="49" charset="0"/>
              </a:rPr>
              <a:t>(j);</a:t>
            </a:r>
          </a:p>
          <a:p>
            <a:r>
              <a:rPr lang="en-BE" sz="1400" dirty="0">
                <a:solidFill>
                  <a:srgbClr val="000000"/>
                </a:solidFill>
                <a:latin typeface="Cascadia Mono" panose="020B0609020000020004" pitchFamily="49" charset="0"/>
              </a:rPr>
              <a:t>}</a:t>
            </a:r>
          </a:p>
          <a:p>
            <a:endParaRPr lang="en-BE"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record</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Joke</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Setup,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Punchline);</a:t>
            </a:r>
            <a:endParaRPr lang="en-BE" sz="1400" dirty="0"/>
          </a:p>
        </p:txBody>
      </p:sp>
      <p:sp>
        <p:nvSpPr>
          <p:cNvPr id="11" name="TextBox 10">
            <a:extLst>
              <a:ext uri="{FF2B5EF4-FFF2-40B4-BE49-F238E27FC236}">
                <a16:creationId xmlns:a16="http://schemas.microsoft.com/office/drawing/2014/main" id="{7327B510-EFBF-56E1-4866-D84F82F923F4}"/>
              </a:ext>
            </a:extLst>
          </p:cNvPr>
          <p:cNvSpPr txBox="1"/>
          <p:nvPr/>
        </p:nvSpPr>
        <p:spPr>
          <a:xfrm>
            <a:off x="413013" y="4985266"/>
            <a:ext cx="8647304" cy="369332"/>
          </a:xfrm>
          <a:prstGeom prst="rect">
            <a:avLst/>
          </a:prstGeom>
          <a:noFill/>
        </p:spPr>
        <p:txBody>
          <a:bodyPr wrap="none" rtlCol="0">
            <a:spAutoFit/>
          </a:bodyPr>
          <a:lstStyle/>
          <a:p>
            <a:r>
              <a:rPr lang="en-US" cap="small" dirty="0"/>
              <a:t>Creates a </a:t>
            </a:r>
            <a:r>
              <a:rPr lang="en-US" b="1" cap="small" dirty="0">
                <a:latin typeface="Consolas" panose="020B0609020204030204" pitchFamily="49" charset="0"/>
              </a:rPr>
              <a:t>joke record </a:t>
            </a:r>
            <a:r>
              <a:rPr lang="en-US" cap="small" dirty="0"/>
              <a:t>and initializes the </a:t>
            </a:r>
            <a:r>
              <a:rPr lang="en-US" b="1" u="sng" cap="small" dirty="0" err="1"/>
              <a:t>init</a:t>
            </a:r>
            <a:r>
              <a:rPr lang="en-US" b="1" u="sng" cap="small" dirty="0"/>
              <a:t>-only properties </a:t>
            </a:r>
            <a:r>
              <a:rPr lang="en-US" cap="small" dirty="0"/>
              <a:t>without an explicit constructor</a:t>
            </a:r>
            <a:endParaRPr lang="en-BE" cap="small" dirty="0"/>
          </a:p>
        </p:txBody>
      </p:sp>
    </p:spTree>
    <p:extLst>
      <p:ext uri="{BB962C8B-B14F-4D97-AF65-F5344CB8AC3E}">
        <p14:creationId xmlns:p14="http://schemas.microsoft.com/office/powerpoint/2010/main" val="3329217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A9A9B5F-BF7B-262C-1509-1F07C1CA2EA6}"/>
              </a:ext>
            </a:extLst>
          </p:cNvPr>
          <p:cNvSpPr/>
          <p:nvPr/>
        </p:nvSpPr>
        <p:spPr>
          <a:xfrm>
            <a:off x="11186500" y="283084"/>
            <a:ext cx="211750" cy="211750"/>
          </a:xfrm>
          <a:prstGeom prst="ellipse">
            <a:avLst/>
          </a:prstGeom>
          <a:solidFill>
            <a:srgbClr val="390093"/>
          </a:solidFill>
          <a:ln>
            <a:solidFill>
              <a:srgbClr val="39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endParaRPr lang="en-BE" sz="1200" dirty="0"/>
          </a:p>
        </p:txBody>
      </p:sp>
      <p:sp>
        <p:nvSpPr>
          <p:cNvPr id="2" name="Title 1">
            <a:extLst>
              <a:ext uri="{FF2B5EF4-FFF2-40B4-BE49-F238E27FC236}">
                <a16:creationId xmlns:a16="http://schemas.microsoft.com/office/drawing/2014/main" id="{C31D27A4-57CB-9CD7-2A32-A719067173B2}"/>
              </a:ext>
            </a:extLst>
          </p:cNvPr>
          <p:cNvSpPr>
            <a:spLocks noGrp="1"/>
          </p:cNvSpPr>
          <p:nvPr>
            <p:ph type="title"/>
          </p:nvPr>
        </p:nvSpPr>
        <p:spPr/>
        <p:txBody>
          <a:bodyPr/>
          <a:lstStyle/>
          <a:p>
            <a:r>
              <a:rPr lang="en-US" dirty="0">
                <a:latin typeface="Consolas" panose="020B0609020204030204" pitchFamily="49" charset="0"/>
              </a:rPr>
              <a:t>Positional Syntax</a:t>
            </a:r>
            <a:endParaRPr lang="en-BE" dirty="0">
              <a:latin typeface="Consolas" panose="020B0609020204030204" pitchFamily="49" charset="0"/>
            </a:endParaRPr>
          </a:p>
        </p:txBody>
      </p:sp>
      <p:sp>
        <p:nvSpPr>
          <p:cNvPr id="3" name="Content Placeholder 2">
            <a:extLst>
              <a:ext uri="{FF2B5EF4-FFF2-40B4-BE49-F238E27FC236}">
                <a16:creationId xmlns:a16="http://schemas.microsoft.com/office/drawing/2014/main" id="{9F751873-36B0-DCC2-541B-D08F68724A6E}"/>
              </a:ext>
            </a:extLst>
          </p:cNvPr>
          <p:cNvSpPr>
            <a:spLocks noGrp="1"/>
          </p:cNvSpPr>
          <p:nvPr>
            <p:ph idx="1"/>
          </p:nvPr>
        </p:nvSpPr>
        <p:spPr/>
        <p:txBody>
          <a:bodyPr/>
          <a:lstStyle/>
          <a:p>
            <a:r>
              <a:rPr lang="en-US" dirty="0"/>
              <a:t>Declare and initialize property values of an instance</a:t>
            </a:r>
          </a:p>
          <a:p>
            <a:pPr lvl="1"/>
            <a:r>
              <a:rPr lang="en-US" dirty="0"/>
              <a:t>Compiler makes the properties </a:t>
            </a:r>
            <a:r>
              <a:rPr lang="en-US" b="1" u="sng" dirty="0" err="1"/>
              <a:t>init</a:t>
            </a:r>
            <a:r>
              <a:rPr lang="en-US" b="1" u="sng" dirty="0"/>
              <a:t>-only auto-implemented</a:t>
            </a:r>
          </a:p>
          <a:p>
            <a:pPr lvl="1"/>
            <a:r>
              <a:rPr lang="en-US" dirty="0"/>
              <a:t>Compiler creates constructor accepting values and assigns to properties</a:t>
            </a:r>
          </a:p>
          <a:p>
            <a:endParaRPr lang="en-BE" u="sng" dirty="0"/>
          </a:p>
        </p:txBody>
      </p:sp>
      <p:pic>
        <p:nvPicPr>
          <p:cNvPr id="5" name="Picture 2">
            <a:extLst>
              <a:ext uri="{FF2B5EF4-FFF2-40B4-BE49-F238E27FC236}">
                <a16:creationId xmlns:a16="http://schemas.microsoft.com/office/drawing/2014/main" id="{04CB3B4C-CAC0-0FA3-529E-2A89E34082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6093" y="231627"/>
            <a:ext cx="593432" cy="6377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081EBD-53CD-D4AA-9D07-F85B536BCCE5}"/>
              </a:ext>
            </a:extLst>
          </p:cNvPr>
          <p:cNvSpPr txBox="1"/>
          <p:nvPr/>
        </p:nvSpPr>
        <p:spPr>
          <a:xfrm>
            <a:off x="491658" y="2953941"/>
            <a:ext cx="11362817" cy="2031325"/>
          </a:xfrm>
          <a:prstGeom prst="rect">
            <a:avLst/>
          </a:prstGeom>
          <a:noFill/>
          <a:ln>
            <a:solidFill>
              <a:schemeClr val="bg1">
                <a:lumMod val="95000"/>
              </a:schemeClr>
            </a:solidFill>
          </a:ln>
        </p:spPr>
        <p:txBody>
          <a:bodyPr wrap="square">
            <a:spAutoFit/>
          </a:bodyPr>
          <a:lstStyle/>
          <a:p>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static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Run()</a:t>
            </a:r>
          </a:p>
          <a:p>
            <a:r>
              <a:rPr lang="en-BE"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Joke j =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Joke(</a:t>
            </a:r>
            <a:r>
              <a:rPr lang="en-US" sz="1400" dirty="0">
                <a:solidFill>
                  <a:srgbClr val="A31515"/>
                </a:solidFill>
                <a:latin typeface="Cascadia Mono" panose="020B0609020000020004" pitchFamily="49" charset="0"/>
              </a:rPr>
              <a:t>"There are types of people in this world..."</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A31515"/>
                </a:solidFill>
                <a:latin typeface="Cascadia Mono" panose="020B0609020000020004" pitchFamily="49" charset="0"/>
              </a:rPr>
              <a:t>"Those who understand binary and those who don't"</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Console.WriteLine</a:t>
            </a:r>
            <a:r>
              <a:rPr lang="en-US" sz="1400" dirty="0">
                <a:solidFill>
                  <a:srgbClr val="000000"/>
                </a:solidFill>
                <a:latin typeface="Cascadia Mono" panose="020B0609020000020004" pitchFamily="49" charset="0"/>
              </a:rPr>
              <a:t>(j);</a:t>
            </a:r>
          </a:p>
          <a:p>
            <a:r>
              <a:rPr lang="en-BE" sz="1400" dirty="0">
                <a:solidFill>
                  <a:srgbClr val="000000"/>
                </a:solidFill>
                <a:latin typeface="Cascadia Mono" panose="020B0609020000020004" pitchFamily="49" charset="0"/>
              </a:rPr>
              <a:t>}</a:t>
            </a:r>
          </a:p>
          <a:p>
            <a:endParaRPr lang="en-BE"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record</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Joke</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Setup,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Punchline);</a:t>
            </a:r>
            <a:endParaRPr lang="en-BE" sz="1400" dirty="0"/>
          </a:p>
        </p:txBody>
      </p:sp>
      <p:sp>
        <p:nvSpPr>
          <p:cNvPr id="11" name="TextBox 10">
            <a:extLst>
              <a:ext uri="{FF2B5EF4-FFF2-40B4-BE49-F238E27FC236}">
                <a16:creationId xmlns:a16="http://schemas.microsoft.com/office/drawing/2014/main" id="{7327B510-EFBF-56E1-4866-D84F82F923F4}"/>
              </a:ext>
            </a:extLst>
          </p:cNvPr>
          <p:cNvSpPr txBox="1"/>
          <p:nvPr/>
        </p:nvSpPr>
        <p:spPr>
          <a:xfrm>
            <a:off x="413013" y="4985266"/>
            <a:ext cx="8647304" cy="369332"/>
          </a:xfrm>
          <a:prstGeom prst="rect">
            <a:avLst/>
          </a:prstGeom>
          <a:noFill/>
        </p:spPr>
        <p:txBody>
          <a:bodyPr wrap="none" rtlCol="0">
            <a:spAutoFit/>
          </a:bodyPr>
          <a:lstStyle/>
          <a:p>
            <a:r>
              <a:rPr lang="en-US" cap="small" dirty="0"/>
              <a:t>Creates a </a:t>
            </a:r>
            <a:r>
              <a:rPr lang="en-US" b="1" cap="small" dirty="0">
                <a:latin typeface="Consolas" panose="020B0609020204030204" pitchFamily="49" charset="0"/>
              </a:rPr>
              <a:t>joke record </a:t>
            </a:r>
            <a:r>
              <a:rPr lang="en-US" cap="small" dirty="0"/>
              <a:t>and initializes the </a:t>
            </a:r>
            <a:r>
              <a:rPr lang="en-US" b="1" u="sng" cap="small" dirty="0" err="1"/>
              <a:t>init</a:t>
            </a:r>
            <a:r>
              <a:rPr lang="en-US" b="1" u="sng" cap="small" dirty="0"/>
              <a:t>-only properties </a:t>
            </a:r>
            <a:r>
              <a:rPr lang="en-US" cap="small" dirty="0"/>
              <a:t>without an explicit constructor</a:t>
            </a:r>
            <a:endParaRPr lang="en-BE" cap="small" dirty="0"/>
          </a:p>
        </p:txBody>
      </p:sp>
      <p:pic>
        <p:nvPicPr>
          <p:cNvPr id="1026" name="Picture 2" descr="Boy Thinking Young Man - Free image on Pixabay">
            <a:extLst>
              <a:ext uri="{FF2B5EF4-FFF2-40B4-BE49-F238E27FC236}">
                <a16:creationId xmlns:a16="http://schemas.microsoft.com/office/drawing/2014/main" id="{8C85187A-B384-B4B1-9892-2516690AA9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5501" y="3568067"/>
            <a:ext cx="2101850" cy="1417199"/>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AA09C835-6DCD-9C96-02E6-2C3C5F22131E}"/>
              </a:ext>
            </a:extLst>
          </p:cNvPr>
          <p:cNvSpPr/>
          <p:nvPr/>
        </p:nvSpPr>
        <p:spPr>
          <a:xfrm>
            <a:off x="9339164" y="2413337"/>
            <a:ext cx="2590800" cy="1081207"/>
          </a:xfrm>
          <a:prstGeom prst="cloudCallout">
            <a:avLst>
              <a:gd name="adj1" fmla="val -34804"/>
              <a:gd name="adj2" fmla="val 7835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What if I don’t want the </a:t>
            </a:r>
          </a:p>
          <a:p>
            <a:pPr algn="ctr"/>
            <a:r>
              <a:rPr lang="en-US" sz="1200" dirty="0"/>
              <a:t>auto-implementation</a:t>
            </a:r>
            <a:endParaRPr lang="en-BE" sz="1200" dirty="0"/>
          </a:p>
        </p:txBody>
      </p:sp>
    </p:spTree>
    <p:extLst>
      <p:ext uri="{BB962C8B-B14F-4D97-AF65-F5344CB8AC3E}">
        <p14:creationId xmlns:p14="http://schemas.microsoft.com/office/powerpoint/2010/main" val="3692821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D43FE0-41B7-8FAA-8072-433C7C526A37}"/>
              </a:ext>
            </a:extLst>
          </p:cNvPr>
          <p:cNvSpPr txBox="1"/>
          <p:nvPr/>
        </p:nvSpPr>
        <p:spPr>
          <a:xfrm>
            <a:off x="304800" y="406390"/>
            <a:ext cx="11430000" cy="3416320"/>
          </a:xfrm>
          <a:prstGeom prst="rect">
            <a:avLst/>
          </a:prstGeom>
          <a:noFill/>
          <a:ln>
            <a:solidFill>
              <a:schemeClr val="bg1">
                <a:lumMod val="9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Run()</a:t>
            </a:r>
          </a:p>
          <a:p>
            <a:r>
              <a:rPr lang="en-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Joke j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Joke(</a:t>
            </a:r>
            <a:r>
              <a:rPr lang="en-US" sz="1800" dirty="0">
                <a:solidFill>
                  <a:srgbClr val="A31515"/>
                </a:solidFill>
                <a:latin typeface="Cascadia Mono" panose="020B0609020000020004" pitchFamily="49" charset="0"/>
              </a:rPr>
              <a:t>"There are types of people in this world..."</a:t>
            </a:r>
            <a:r>
              <a:rPr lang="en-US" sz="1800" dirty="0">
                <a:solidFill>
                  <a:srgbClr val="000000"/>
                </a:solidFill>
                <a:latin typeface="Cascadia Mono" panose="020B0609020000020004" pitchFamily="49" charset="0"/>
              </a:rPr>
              <a:t>, </a:t>
            </a:r>
          </a:p>
          <a:p>
            <a:r>
              <a:rPr lang="en-US"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"Those who understand binary and those who don't"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(j);</a:t>
            </a:r>
          </a:p>
          <a:p>
            <a:r>
              <a:rPr lang="en-BE" sz="1800" dirty="0">
                <a:solidFill>
                  <a:srgbClr val="000000"/>
                </a:solidFill>
                <a:latin typeface="Cascadia Mono" panose="020B0609020000020004" pitchFamily="49" charset="0"/>
              </a:rPr>
              <a:t>}</a:t>
            </a:r>
          </a:p>
          <a:p>
            <a:endParaRPr lang="en-BE"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record</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Joke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Setup,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Punchline)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protected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Setup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init</a:t>
            </a:r>
            <a:r>
              <a:rPr lang="en-US" sz="1800" dirty="0">
                <a:solidFill>
                  <a:srgbClr val="000000"/>
                </a:solidFill>
                <a:latin typeface="Cascadia Mono" panose="020B0609020000020004" pitchFamily="49" charset="0"/>
              </a:rPr>
              <a:t>; } = Setup;</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protected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Punchline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init</a:t>
            </a:r>
            <a:r>
              <a:rPr lang="en-US" sz="1800" dirty="0">
                <a:solidFill>
                  <a:srgbClr val="000000"/>
                </a:solidFill>
                <a:latin typeface="Cascadia Mono" panose="020B0609020000020004" pitchFamily="49" charset="0"/>
              </a:rPr>
              <a:t>; } = Punchline;</a:t>
            </a:r>
          </a:p>
          <a:p>
            <a:r>
              <a:rPr lang="en-BE" sz="1800" dirty="0">
                <a:solidFill>
                  <a:srgbClr val="000000"/>
                </a:solidFill>
                <a:latin typeface="Cascadia Mono" panose="020B0609020000020004" pitchFamily="49" charset="0"/>
              </a:rPr>
              <a:t>}</a:t>
            </a:r>
            <a:endParaRPr lang="en-BE" dirty="0"/>
          </a:p>
        </p:txBody>
      </p:sp>
      <p:pic>
        <p:nvPicPr>
          <p:cNvPr id="7" name="Picture 6">
            <a:extLst>
              <a:ext uri="{FF2B5EF4-FFF2-40B4-BE49-F238E27FC236}">
                <a16:creationId xmlns:a16="http://schemas.microsoft.com/office/drawing/2014/main" id="{F6F8F961-1C2F-7912-CD34-133DDA6DB176}"/>
              </a:ext>
            </a:extLst>
          </p:cNvPr>
          <p:cNvPicPr>
            <a:picLocks noChangeAspect="1"/>
          </p:cNvPicPr>
          <p:nvPr/>
        </p:nvPicPr>
        <p:blipFill>
          <a:blip r:embed="rId2"/>
          <a:stretch>
            <a:fillRect/>
          </a:stretch>
        </p:blipFill>
        <p:spPr>
          <a:xfrm>
            <a:off x="3808835" y="3822710"/>
            <a:ext cx="4574329" cy="2576394"/>
          </a:xfrm>
          <a:prstGeom prst="rect">
            <a:avLst/>
          </a:prstGeom>
        </p:spPr>
      </p:pic>
    </p:spTree>
    <p:extLst>
      <p:ext uri="{BB962C8B-B14F-4D97-AF65-F5344CB8AC3E}">
        <p14:creationId xmlns:p14="http://schemas.microsoft.com/office/powerpoint/2010/main" val="902693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T | Free. Cross-platform. Open Source.">
            <a:extLst>
              <a:ext uri="{FF2B5EF4-FFF2-40B4-BE49-F238E27FC236}">
                <a16:creationId xmlns:a16="http://schemas.microsoft.com/office/drawing/2014/main" id="{7779B657-5CBA-47BC-5BB3-B55E37CE0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576" y="2248085"/>
            <a:ext cx="1044575" cy="104457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BE66416B-7FC8-18DA-C9A5-21352A2B841E}"/>
              </a:ext>
            </a:extLst>
          </p:cNvPr>
          <p:cNvSpPr/>
          <p:nvPr/>
        </p:nvSpPr>
        <p:spPr>
          <a:xfrm>
            <a:off x="4025900" y="2152650"/>
            <a:ext cx="381000" cy="2603500"/>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ln w="76200">
                <a:solidFill>
                  <a:schemeClr val="tx1"/>
                </a:solidFill>
              </a:ln>
            </a:endParaRPr>
          </a:p>
        </p:txBody>
      </p:sp>
      <p:sp>
        <p:nvSpPr>
          <p:cNvPr id="5" name="TextBox 4">
            <a:extLst>
              <a:ext uri="{FF2B5EF4-FFF2-40B4-BE49-F238E27FC236}">
                <a16:creationId xmlns:a16="http://schemas.microsoft.com/office/drawing/2014/main" id="{7D7E6601-68BC-602C-C6C7-2EF9FE28F068}"/>
              </a:ext>
            </a:extLst>
          </p:cNvPr>
          <p:cNvSpPr txBox="1"/>
          <p:nvPr/>
        </p:nvSpPr>
        <p:spPr>
          <a:xfrm>
            <a:off x="4543589" y="2967335"/>
            <a:ext cx="6399381" cy="923330"/>
          </a:xfrm>
          <a:prstGeom prst="rect">
            <a:avLst/>
          </a:prstGeom>
          <a:noFill/>
        </p:spPr>
        <p:txBody>
          <a:bodyPr wrap="none" rtlCol="0">
            <a:spAutoFit/>
          </a:bodyPr>
          <a:lstStyle/>
          <a:p>
            <a:r>
              <a:rPr lang="fr-BE" sz="5400" dirty="0"/>
              <a:t> </a:t>
            </a:r>
            <a:r>
              <a:rPr lang="fr-BE" sz="5400" dirty="0">
                <a:latin typeface="Segoe UI Emoji" panose="020B0502040204020203" pitchFamily="34" charset="0"/>
                <a:ea typeface="Segoe UI Emoji" panose="020B0502040204020203" pitchFamily="34" charset="0"/>
              </a:rPr>
              <a:t>⏰</a:t>
            </a:r>
            <a:r>
              <a:rPr lang="fr-BE" sz="5400" dirty="0"/>
              <a:t> 8 </a:t>
            </a:r>
            <a:r>
              <a:rPr lang="fr-BE" sz="5400" dirty="0" err="1"/>
              <a:t>november</a:t>
            </a:r>
            <a:r>
              <a:rPr lang="fr-BE" sz="5400" dirty="0"/>
              <a:t> 2022</a:t>
            </a:r>
            <a:endParaRPr lang="en-BE" sz="5400" dirty="0"/>
          </a:p>
        </p:txBody>
      </p:sp>
      <p:sp>
        <p:nvSpPr>
          <p:cNvPr id="4" name="TextBox 3">
            <a:extLst>
              <a:ext uri="{FF2B5EF4-FFF2-40B4-BE49-F238E27FC236}">
                <a16:creationId xmlns:a16="http://schemas.microsoft.com/office/drawing/2014/main" id="{D79BB853-C39E-808C-E0BB-0BAEDD127E36}"/>
              </a:ext>
            </a:extLst>
          </p:cNvPr>
          <p:cNvSpPr txBox="1"/>
          <p:nvPr/>
        </p:nvSpPr>
        <p:spPr>
          <a:xfrm>
            <a:off x="4897651" y="2636030"/>
            <a:ext cx="6859827" cy="923330"/>
          </a:xfrm>
          <a:prstGeom prst="rect">
            <a:avLst/>
          </a:prstGeom>
          <a:noFill/>
        </p:spPr>
        <p:txBody>
          <a:bodyPr wrap="none" rtlCol="0">
            <a:spAutoFit/>
          </a:bodyPr>
          <a:lstStyle/>
          <a:p>
            <a:r>
              <a:rPr lang="fr-BE" sz="5400" dirty="0"/>
              <a:t>Standard-</a:t>
            </a:r>
            <a:r>
              <a:rPr lang="fr-BE" sz="5400" dirty="0" err="1"/>
              <a:t>term</a:t>
            </a:r>
            <a:r>
              <a:rPr lang="fr-BE" sz="5400" dirty="0"/>
              <a:t> support</a:t>
            </a:r>
            <a:endParaRPr lang="en-BE" sz="5400" dirty="0"/>
          </a:p>
        </p:txBody>
      </p:sp>
      <p:sp>
        <p:nvSpPr>
          <p:cNvPr id="6" name="TextBox 5">
            <a:extLst>
              <a:ext uri="{FF2B5EF4-FFF2-40B4-BE49-F238E27FC236}">
                <a16:creationId xmlns:a16="http://schemas.microsoft.com/office/drawing/2014/main" id="{4A2A191F-CC1D-05EB-84C4-272C49F858A4}"/>
              </a:ext>
            </a:extLst>
          </p:cNvPr>
          <p:cNvSpPr txBox="1"/>
          <p:nvPr/>
        </p:nvSpPr>
        <p:spPr>
          <a:xfrm>
            <a:off x="4897650" y="3760305"/>
            <a:ext cx="6973384" cy="1754326"/>
          </a:xfrm>
          <a:prstGeom prst="rect">
            <a:avLst/>
          </a:prstGeom>
          <a:noFill/>
        </p:spPr>
        <p:txBody>
          <a:bodyPr wrap="none" rtlCol="0">
            <a:spAutoFit/>
          </a:bodyPr>
          <a:lstStyle/>
          <a:p>
            <a:r>
              <a:rPr lang="fr-BE" sz="5400" dirty="0" err="1"/>
              <a:t>Unified</a:t>
            </a:r>
            <a:r>
              <a:rPr lang="fr-BE" sz="5400" dirty="0"/>
              <a:t>, modern, simple</a:t>
            </a:r>
          </a:p>
          <a:p>
            <a:r>
              <a:rPr lang="fr-BE" sz="5400" dirty="0"/>
              <a:t>and fast</a:t>
            </a:r>
            <a:endParaRPr lang="en-BE" sz="5400" dirty="0"/>
          </a:p>
        </p:txBody>
      </p:sp>
    </p:spTree>
    <p:extLst>
      <p:ext uri="{BB962C8B-B14F-4D97-AF65-F5344CB8AC3E}">
        <p14:creationId xmlns:p14="http://schemas.microsoft.com/office/powerpoint/2010/main" val="25454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95833E-6 0 L 3.95833E-6 -0.24074 " pathEditMode="relative" rAng="0" ptsTypes="AA">
                                      <p:cBhvr>
                                        <p:cTn id="6" dur="500" fill="hold"/>
                                        <p:tgtEl>
                                          <p:spTgt spid="5"/>
                                        </p:tgtEl>
                                        <p:attrNameLst>
                                          <p:attrName>ppt_x</p:attrName>
                                          <p:attrName>ppt_y</p:attrName>
                                        </p:attrNameLst>
                                      </p:cBhvr>
                                      <p:rCtr x="0" y="-12037"/>
                                    </p:animMotion>
                                  </p:childTnLst>
                                </p:cTn>
                              </p:par>
                              <p:par>
                                <p:cTn id="7" presetID="10" presetClass="exit" presetSubtype="0" fill="hold" grpId="0"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4"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D43FE0-41B7-8FAA-8072-433C7C526A37}"/>
              </a:ext>
            </a:extLst>
          </p:cNvPr>
          <p:cNvSpPr txBox="1"/>
          <p:nvPr/>
        </p:nvSpPr>
        <p:spPr>
          <a:xfrm>
            <a:off x="304800" y="406390"/>
            <a:ext cx="11430000" cy="3139321"/>
          </a:xfrm>
          <a:prstGeom prst="rect">
            <a:avLst/>
          </a:prstGeom>
          <a:noFill/>
          <a:ln>
            <a:solidFill>
              <a:schemeClr val="bg1">
                <a:lumMod val="95000"/>
              </a:schemeClr>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Run()</a:t>
            </a:r>
          </a:p>
          <a:p>
            <a:r>
              <a:rPr lang="en-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Joke j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Joke(</a:t>
            </a:r>
            <a:r>
              <a:rPr lang="en-US" sz="1800" dirty="0">
                <a:solidFill>
                  <a:srgbClr val="A31515"/>
                </a:solidFill>
                <a:latin typeface="Cascadia Mono" panose="020B0609020000020004" pitchFamily="49" charset="0"/>
              </a:rPr>
              <a:t>"There are types of people in this world..."</a:t>
            </a:r>
            <a:r>
              <a:rPr lang="en-US" sz="1800" dirty="0">
                <a:solidFill>
                  <a:srgbClr val="000000"/>
                </a:solidFill>
                <a:latin typeface="Cascadia Mono" panose="020B0609020000020004" pitchFamily="49" charset="0"/>
              </a:rPr>
              <a:t>, </a:t>
            </a:r>
          </a:p>
          <a:p>
            <a:r>
              <a:rPr lang="en-US"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"Those who understand binary and those who don't"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(j);</a:t>
            </a:r>
          </a:p>
          <a:p>
            <a:r>
              <a:rPr lang="en-BE" sz="1800" dirty="0">
                <a:solidFill>
                  <a:srgbClr val="000000"/>
                </a:solidFill>
                <a:latin typeface="Cascadia Mono" panose="020B0609020000020004" pitchFamily="49" charset="0"/>
              </a:rPr>
              <a:t>}</a:t>
            </a:r>
          </a:p>
          <a:p>
            <a:endParaRPr lang="en-BE"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record</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Joke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Setup,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Punchline)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protected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Setup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init</a:t>
            </a:r>
            <a:r>
              <a:rPr lang="en-US" sz="1800" dirty="0">
                <a:solidFill>
                  <a:srgbClr val="000000"/>
                </a:solidFill>
                <a:latin typeface="Cascadia Mono" panose="020B0609020000020004" pitchFamily="49" charset="0"/>
              </a:rPr>
              <a:t>; } = Setup;</a:t>
            </a:r>
          </a:p>
          <a:p>
            <a:r>
              <a:rPr lang="en-BE" sz="1800" dirty="0">
                <a:solidFill>
                  <a:srgbClr val="000000"/>
                </a:solidFill>
                <a:latin typeface="Cascadia Mono" panose="020B0609020000020004" pitchFamily="49" charset="0"/>
              </a:rPr>
              <a:t>}</a:t>
            </a:r>
            <a:endParaRPr lang="en-BE" dirty="0"/>
          </a:p>
        </p:txBody>
      </p:sp>
      <p:pic>
        <p:nvPicPr>
          <p:cNvPr id="3" name="Picture 2">
            <a:extLst>
              <a:ext uri="{FF2B5EF4-FFF2-40B4-BE49-F238E27FC236}">
                <a16:creationId xmlns:a16="http://schemas.microsoft.com/office/drawing/2014/main" id="{1F4D57BC-5D07-9A06-A5E5-23BBAF0891FB}"/>
              </a:ext>
            </a:extLst>
          </p:cNvPr>
          <p:cNvPicPr>
            <a:picLocks noChangeAspect="1"/>
          </p:cNvPicPr>
          <p:nvPr/>
        </p:nvPicPr>
        <p:blipFill>
          <a:blip r:embed="rId2"/>
          <a:stretch>
            <a:fillRect/>
          </a:stretch>
        </p:blipFill>
        <p:spPr>
          <a:xfrm>
            <a:off x="3789288" y="3715260"/>
            <a:ext cx="4613424" cy="2597631"/>
          </a:xfrm>
          <a:prstGeom prst="rect">
            <a:avLst/>
          </a:prstGeom>
        </p:spPr>
      </p:pic>
    </p:spTree>
    <p:extLst>
      <p:ext uri="{BB962C8B-B14F-4D97-AF65-F5344CB8AC3E}">
        <p14:creationId xmlns:p14="http://schemas.microsoft.com/office/powerpoint/2010/main" val="2937317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FB543-0E30-66AA-7F86-A5FAAFA36A70}"/>
              </a:ext>
            </a:extLst>
          </p:cNvPr>
          <p:cNvSpPr>
            <a:spLocks noGrp="1"/>
          </p:cNvSpPr>
          <p:nvPr>
            <p:ph type="title"/>
          </p:nvPr>
        </p:nvSpPr>
        <p:spPr/>
        <p:txBody>
          <a:bodyPr/>
          <a:lstStyle/>
          <a:p>
            <a:r>
              <a:rPr lang="en-US" dirty="0"/>
              <a:t>Interpolated string handler</a:t>
            </a:r>
            <a:endParaRPr lang="en-BE" dirty="0"/>
          </a:p>
        </p:txBody>
      </p:sp>
      <p:sp>
        <p:nvSpPr>
          <p:cNvPr id="3" name="Content Placeholder 2">
            <a:extLst>
              <a:ext uri="{FF2B5EF4-FFF2-40B4-BE49-F238E27FC236}">
                <a16:creationId xmlns:a16="http://schemas.microsoft.com/office/drawing/2014/main" id="{A72F353A-95DE-8F01-10D9-E2EA80194298}"/>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2917208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76402" y="2266466"/>
            <a:ext cx="485536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freelance fullstack developer</a:t>
            </a:r>
          </a:p>
        </p:txBody>
      </p:sp>
      <p:sp>
        <p:nvSpPr>
          <p:cNvPr id="6" name="TextBox 5"/>
          <p:cNvSpPr txBox="1"/>
          <p:nvPr/>
        </p:nvSpPr>
        <p:spPr>
          <a:xfrm>
            <a:off x="559559" y="2253521"/>
            <a:ext cx="299229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@kevinderudder</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616" y="3509987"/>
            <a:ext cx="1666697" cy="481153"/>
          </a:xfrm>
          <a:prstGeom prst="rect">
            <a:avLst/>
          </a:prstGeom>
        </p:spPr>
      </p:pic>
      <p:sp>
        <p:nvSpPr>
          <p:cNvPr id="9" name="TextBox 8"/>
          <p:cNvSpPr txBox="1"/>
          <p:nvPr/>
        </p:nvSpPr>
        <p:spPr>
          <a:xfrm>
            <a:off x="3476402" y="2854354"/>
            <a:ext cx="31086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trainer and coach</a:t>
            </a:r>
          </a:p>
        </p:txBody>
      </p:sp>
      <p:sp>
        <p:nvSpPr>
          <p:cNvPr id="12" name="TextBox 11"/>
          <p:cNvSpPr txBox="1"/>
          <p:nvPr/>
        </p:nvSpPr>
        <p:spPr>
          <a:xfrm>
            <a:off x="3476402" y="3390997"/>
            <a:ext cx="2632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122528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3133-E658-466A-A507-CF7B8BD20FEE}"/>
              </a:ext>
            </a:extLst>
          </p:cNvPr>
          <p:cNvSpPr>
            <a:spLocks noGrp="1"/>
          </p:cNvSpPr>
          <p:nvPr>
            <p:ph type="title"/>
          </p:nvPr>
        </p:nvSpPr>
        <p:spPr/>
        <p:txBody>
          <a:bodyPr/>
          <a:lstStyle/>
          <a:p>
            <a:r>
              <a:rPr lang="nl-BE" b="1" dirty="0" err="1"/>
              <a:t>History</a:t>
            </a:r>
            <a:endParaRPr lang="en-BE" b="1" dirty="0"/>
          </a:p>
        </p:txBody>
      </p:sp>
      <p:pic>
        <p:nvPicPr>
          <p:cNvPr id="5" name="Picture 4">
            <a:extLst>
              <a:ext uri="{FF2B5EF4-FFF2-40B4-BE49-F238E27FC236}">
                <a16:creationId xmlns:a16="http://schemas.microsoft.com/office/drawing/2014/main" id="{440F226E-9DE7-6E33-1C12-A368EB53D759}"/>
              </a:ext>
            </a:extLst>
          </p:cNvPr>
          <p:cNvPicPr>
            <a:picLocks noChangeAspect="1"/>
          </p:cNvPicPr>
          <p:nvPr/>
        </p:nvPicPr>
        <p:blipFill>
          <a:blip r:embed="rId2"/>
          <a:stretch>
            <a:fillRect/>
          </a:stretch>
        </p:blipFill>
        <p:spPr>
          <a:xfrm>
            <a:off x="3673618" y="277813"/>
            <a:ext cx="6632648" cy="6375400"/>
          </a:xfrm>
          <a:prstGeom prst="rect">
            <a:avLst/>
          </a:prstGeom>
        </p:spPr>
      </p:pic>
    </p:spTree>
    <p:extLst>
      <p:ext uri="{BB962C8B-B14F-4D97-AF65-F5344CB8AC3E}">
        <p14:creationId xmlns:p14="http://schemas.microsoft.com/office/powerpoint/2010/main" val="3194311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3A3A4-F6FB-CC2B-E94C-5DB6E2F4AF99}"/>
              </a:ext>
            </a:extLst>
          </p:cNvPr>
          <p:cNvPicPr>
            <a:picLocks noChangeAspect="1"/>
          </p:cNvPicPr>
          <p:nvPr/>
        </p:nvPicPr>
        <p:blipFill>
          <a:blip r:embed="rId3"/>
          <a:stretch>
            <a:fillRect/>
          </a:stretch>
        </p:blipFill>
        <p:spPr>
          <a:xfrm>
            <a:off x="1250674" y="0"/>
            <a:ext cx="9690652" cy="6858000"/>
          </a:xfrm>
          <a:prstGeom prst="rect">
            <a:avLst/>
          </a:prstGeom>
        </p:spPr>
      </p:pic>
      <p:sp>
        <p:nvSpPr>
          <p:cNvPr id="5" name="TextBox 4">
            <a:extLst>
              <a:ext uri="{FF2B5EF4-FFF2-40B4-BE49-F238E27FC236}">
                <a16:creationId xmlns:a16="http://schemas.microsoft.com/office/drawing/2014/main" id="{E19F0F58-083A-499F-F24A-28EFBD036D35}"/>
              </a:ext>
            </a:extLst>
          </p:cNvPr>
          <p:cNvSpPr txBox="1"/>
          <p:nvPr/>
        </p:nvSpPr>
        <p:spPr>
          <a:xfrm>
            <a:off x="2921000" y="107434"/>
            <a:ext cx="6096000" cy="369332"/>
          </a:xfrm>
          <a:prstGeom prst="rect">
            <a:avLst/>
          </a:prstGeom>
          <a:noFill/>
        </p:spPr>
        <p:txBody>
          <a:bodyPr wrap="square">
            <a:spAutoFit/>
          </a:bodyPr>
          <a:lstStyle/>
          <a:p>
            <a:r>
              <a:rPr lang="en-BE" dirty="0">
                <a:hlinkClick r:id="rId4"/>
              </a:rPr>
              <a:t>https://devblogs.microsoft.com/dotnet/announcing-dotnet-7</a:t>
            </a:r>
            <a:r>
              <a:rPr lang="en-BE" dirty="0"/>
              <a:t>/</a:t>
            </a:r>
          </a:p>
        </p:txBody>
      </p:sp>
    </p:spTree>
    <p:extLst>
      <p:ext uri="{BB962C8B-B14F-4D97-AF65-F5344CB8AC3E}">
        <p14:creationId xmlns:p14="http://schemas.microsoft.com/office/powerpoint/2010/main" val="1510758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54B07-1F11-B85D-780D-2FAC7B2C7584}"/>
              </a:ext>
            </a:extLst>
          </p:cNvPr>
          <p:cNvPicPr>
            <a:picLocks noChangeAspect="1"/>
          </p:cNvPicPr>
          <p:nvPr/>
        </p:nvPicPr>
        <p:blipFill>
          <a:blip r:embed="rId2"/>
          <a:stretch>
            <a:fillRect/>
          </a:stretch>
        </p:blipFill>
        <p:spPr>
          <a:xfrm>
            <a:off x="197600" y="216670"/>
            <a:ext cx="11796799" cy="6424659"/>
          </a:xfrm>
          <a:prstGeom prst="rect">
            <a:avLst/>
          </a:prstGeom>
        </p:spPr>
      </p:pic>
    </p:spTree>
    <p:extLst>
      <p:ext uri="{BB962C8B-B14F-4D97-AF65-F5344CB8AC3E}">
        <p14:creationId xmlns:p14="http://schemas.microsoft.com/office/powerpoint/2010/main" val="1837694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899CC-EF02-153F-0324-F40801126595}"/>
              </a:ext>
            </a:extLst>
          </p:cNvPr>
          <p:cNvPicPr>
            <a:picLocks noChangeAspect="1"/>
          </p:cNvPicPr>
          <p:nvPr/>
        </p:nvPicPr>
        <p:blipFill>
          <a:blip r:embed="rId2"/>
          <a:stretch>
            <a:fillRect/>
          </a:stretch>
        </p:blipFill>
        <p:spPr>
          <a:xfrm>
            <a:off x="1095338" y="433365"/>
            <a:ext cx="10001323" cy="5991269"/>
          </a:xfrm>
          <a:prstGeom prst="rect">
            <a:avLst/>
          </a:prstGeom>
        </p:spPr>
      </p:pic>
    </p:spTree>
    <p:extLst>
      <p:ext uri="{BB962C8B-B14F-4D97-AF65-F5344CB8AC3E}">
        <p14:creationId xmlns:p14="http://schemas.microsoft.com/office/powerpoint/2010/main" val="3311105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4654</Words>
  <Application>Microsoft Office PowerPoint</Application>
  <PresentationFormat>Widescreen</PresentationFormat>
  <Paragraphs>532</Paragraphs>
  <Slides>52</Slides>
  <Notes>12</Notes>
  <HiddenSlides>7</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52</vt:i4>
      </vt:variant>
    </vt:vector>
  </HeadingPairs>
  <TitlesOfParts>
    <vt:vector size="71" baseType="lpstr">
      <vt:lpstr>Arial</vt:lpstr>
      <vt:lpstr>Calibri</vt:lpstr>
      <vt:lpstr>Calibri Light</vt:lpstr>
      <vt:lpstr>Cascadia Mono</vt:lpstr>
      <vt:lpstr>Consolas</vt:lpstr>
      <vt:lpstr>Inter</vt:lpstr>
      <vt:lpstr>Lato</vt:lpstr>
      <vt:lpstr>Neo Sans Pro</vt:lpstr>
      <vt:lpstr>poppins</vt:lpstr>
      <vt:lpstr>RedHatText</vt:lpstr>
      <vt:lpstr>Roboto</vt:lpstr>
      <vt:lpstr>Segoe UI</vt:lpstr>
      <vt:lpstr>Segoe UI Emoji</vt:lpstr>
      <vt:lpstr>source-serif-pro</vt:lpstr>
      <vt:lpstr>system-ui</vt:lpstr>
      <vt:lpstr>Verdana</vt:lpstr>
      <vt:lpstr>Wingdings</vt:lpstr>
      <vt:lpstr>Office Theme</vt:lpstr>
      <vt:lpstr>1_Office-thema</vt:lpstr>
      <vt:lpstr>C#11</vt:lpstr>
      <vt:lpstr>PowerPoint Presentation</vt:lpstr>
      <vt:lpstr>Goal</vt:lpstr>
      <vt:lpstr>PowerPoint Presentation</vt:lpstr>
      <vt:lpstr>PowerPoint Presentation</vt:lpstr>
      <vt:lpstr>History</vt:lpstr>
      <vt:lpstr>PowerPoint Presentation</vt:lpstr>
      <vt:lpstr>PowerPoint Presentation</vt:lpstr>
      <vt:lpstr>PowerPoint Presentation</vt:lpstr>
      <vt:lpstr>PowerPoint Presentation</vt:lpstr>
      <vt:lpstr>PowerPoint Presentation</vt:lpstr>
      <vt:lpstr>PowerPoint Presentation</vt:lpstr>
      <vt:lpstr>.NET Focus</vt:lpstr>
      <vt:lpstr>.NET Focus</vt:lpstr>
      <vt:lpstr>PowerPoint Presentation</vt:lpstr>
      <vt:lpstr>PowerPoint Presentation</vt:lpstr>
      <vt:lpstr>PowerPoint Presentation</vt:lpstr>
      <vt:lpstr>PowerPoint Presentation</vt:lpstr>
      <vt:lpstr>PowerPoint Presentation</vt:lpstr>
      <vt:lpstr>Auto-default struct</vt:lpstr>
      <vt:lpstr>Auto-default struct</vt:lpstr>
      <vt:lpstr>Raw String Literals</vt:lpstr>
      <vt:lpstr>Pattern match Span&lt;char&gt;</vt:lpstr>
      <vt:lpstr>Extended nameof scope</vt:lpstr>
      <vt:lpstr>UTF-8 string literals</vt:lpstr>
      <vt:lpstr>Init only setters</vt:lpstr>
      <vt:lpstr>Init only setters</vt:lpstr>
      <vt:lpstr>required Members</vt:lpstr>
      <vt:lpstr>ref fields and ref scoped variables</vt:lpstr>
      <vt:lpstr>File Local Types</vt:lpstr>
      <vt:lpstr>Generic Math Support</vt:lpstr>
      <vt:lpstr>Generic Math Support</vt:lpstr>
      <vt:lpstr>Generic Math Support</vt:lpstr>
      <vt:lpstr>Generic Math Support</vt:lpstr>
      <vt:lpstr>Generic Math Support</vt:lpstr>
      <vt:lpstr>Generic Math Support</vt:lpstr>
      <vt:lpstr>Generic Math Support</vt:lpstr>
      <vt:lpstr>Generic Math Support</vt:lpstr>
      <vt:lpstr>Generic Math Support</vt:lpstr>
      <vt:lpstr>Generic Math Support: INumber</vt:lpstr>
      <vt:lpstr>Generic Math Support: INumber</vt:lpstr>
      <vt:lpstr>List Patterns</vt:lpstr>
      <vt:lpstr>Native-sized integers</vt:lpstr>
      <vt:lpstr>Native-size integers</vt:lpstr>
      <vt:lpstr>Records</vt:lpstr>
      <vt:lpstr>Records</vt:lpstr>
      <vt:lpstr>Positional Syntax</vt:lpstr>
      <vt:lpstr>Positional Syntax</vt:lpstr>
      <vt:lpstr>PowerPoint Presentation</vt:lpstr>
      <vt:lpstr>PowerPoint Presentation</vt:lpstr>
      <vt:lpstr>Interpolated string handler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DeRudder Kevin</dc:creator>
  <cp:lastModifiedBy>Kevin DeRudder</cp:lastModifiedBy>
  <cp:revision>36</cp:revision>
  <dcterms:created xsi:type="dcterms:W3CDTF">2016-09-20T12:15:47Z</dcterms:created>
  <dcterms:modified xsi:type="dcterms:W3CDTF">2023-03-13T20:53:28Z</dcterms:modified>
</cp:coreProperties>
</file>